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98"/>
  </p:notesMasterIdLst>
  <p:handoutMasterIdLst>
    <p:handoutMasterId r:id="rId99"/>
  </p:handoutMasterIdLst>
  <p:sldIdLst>
    <p:sldId id="1156" r:id="rId2"/>
    <p:sldId id="912" r:id="rId3"/>
    <p:sldId id="556" r:id="rId4"/>
    <p:sldId id="919" r:id="rId5"/>
    <p:sldId id="920" r:id="rId6"/>
    <p:sldId id="921" r:id="rId7"/>
    <p:sldId id="922" r:id="rId8"/>
    <p:sldId id="923" r:id="rId9"/>
    <p:sldId id="924" r:id="rId10"/>
    <p:sldId id="930" r:id="rId11"/>
    <p:sldId id="927" r:id="rId12"/>
    <p:sldId id="931" r:id="rId13"/>
    <p:sldId id="932" r:id="rId14"/>
    <p:sldId id="933" r:id="rId15"/>
    <p:sldId id="934" r:id="rId16"/>
    <p:sldId id="937" r:id="rId17"/>
    <p:sldId id="942" r:id="rId18"/>
    <p:sldId id="943" r:id="rId19"/>
    <p:sldId id="944" r:id="rId20"/>
    <p:sldId id="1084" r:id="rId21"/>
    <p:sldId id="945" r:id="rId22"/>
    <p:sldId id="946" r:id="rId23"/>
    <p:sldId id="947" r:id="rId24"/>
    <p:sldId id="948" r:id="rId25"/>
    <p:sldId id="1149" r:id="rId26"/>
    <p:sldId id="953" r:id="rId27"/>
    <p:sldId id="954" r:id="rId28"/>
    <p:sldId id="955" r:id="rId29"/>
    <p:sldId id="957" r:id="rId30"/>
    <p:sldId id="958" r:id="rId31"/>
    <p:sldId id="960" r:id="rId32"/>
    <p:sldId id="961" r:id="rId33"/>
    <p:sldId id="962" r:id="rId34"/>
    <p:sldId id="963" r:id="rId35"/>
    <p:sldId id="964" r:id="rId36"/>
    <p:sldId id="965" r:id="rId37"/>
    <p:sldId id="966" r:id="rId38"/>
    <p:sldId id="967" r:id="rId39"/>
    <p:sldId id="968" r:id="rId40"/>
    <p:sldId id="1048" r:id="rId41"/>
    <p:sldId id="1049" r:id="rId42"/>
    <p:sldId id="1050" r:id="rId43"/>
    <p:sldId id="1054" r:id="rId44"/>
    <p:sldId id="1063" r:id="rId45"/>
    <p:sldId id="1087" r:id="rId46"/>
    <p:sldId id="1089" r:id="rId47"/>
    <p:sldId id="1064" r:id="rId48"/>
    <p:sldId id="1066" r:id="rId49"/>
    <p:sldId id="1190" r:id="rId50"/>
    <p:sldId id="1191" r:id="rId51"/>
    <p:sldId id="1192" r:id="rId52"/>
    <p:sldId id="655" r:id="rId53"/>
    <p:sldId id="656" r:id="rId54"/>
    <p:sldId id="657" r:id="rId55"/>
    <p:sldId id="658" r:id="rId56"/>
    <p:sldId id="846" r:id="rId57"/>
    <p:sldId id="847" r:id="rId58"/>
    <p:sldId id="834" r:id="rId59"/>
    <p:sldId id="659" r:id="rId60"/>
    <p:sldId id="663" r:id="rId61"/>
    <p:sldId id="664" r:id="rId62"/>
    <p:sldId id="665" r:id="rId63"/>
    <p:sldId id="666" r:id="rId64"/>
    <p:sldId id="667" r:id="rId65"/>
    <p:sldId id="668" r:id="rId66"/>
    <p:sldId id="669" r:id="rId67"/>
    <p:sldId id="670" r:id="rId68"/>
    <p:sldId id="675" r:id="rId69"/>
    <p:sldId id="676" r:id="rId70"/>
    <p:sldId id="677" r:id="rId71"/>
    <p:sldId id="678" r:id="rId72"/>
    <p:sldId id="679" r:id="rId73"/>
    <p:sldId id="680" r:id="rId74"/>
    <p:sldId id="682" r:id="rId75"/>
    <p:sldId id="684" r:id="rId76"/>
    <p:sldId id="1108" r:id="rId77"/>
    <p:sldId id="1109" r:id="rId78"/>
    <p:sldId id="1110" r:id="rId79"/>
    <p:sldId id="713" r:id="rId80"/>
    <p:sldId id="718" r:id="rId81"/>
    <p:sldId id="720" r:id="rId82"/>
    <p:sldId id="765" r:id="rId83"/>
    <p:sldId id="721" r:id="rId84"/>
    <p:sldId id="898" r:id="rId85"/>
    <p:sldId id="899" r:id="rId86"/>
    <p:sldId id="723" r:id="rId87"/>
    <p:sldId id="724" r:id="rId88"/>
    <p:sldId id="725" r:id="rId89"/>
    <p:sldId id="903" r:id="rId90"/>
    <p:sldId id="1150" r:id="rId91"/>
    <p:sldId id="876" r:id="rId92"/>
    <p:sldId id="902" r:id="rId93"/>
    <p:sldId id="1151" r:id="rId94"/>
    <p:sldId id="1152" r:id="rId95"/>
    <p:sldId id="1154" r:id="rId96"/>
    <p:sldId id="476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0000"/>
    <a:srgbClr val="CCFF99"/>
    <a:srgbClr val="006699"/>
    <a:srgbClr val="FFCC00"/>
    <a:srgbClr val="00CC66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6" autoAdjust="0"/>
    <p:restoredTop sz="91995" autoAdjust="0"/>
  </p:normalViewPr>
  <p:slideViewPr>
    <p:cSldViewPr>
      <p:cViewPr varScale="1">
        <p:scale>
          <a:sx n="59" d="100"/>
          <a:sy n="59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760"/>
    </p:cViewPr>
  </p:sorterViewPr>
  <p:notesViewPr>
    <p:cSldViewPr>
      <p:cViewPr varScale="1">
        <p:scale>
          <a:sx n="57" d="100"/>
          <a:sy n="57" d="100"/>
        </p:scale>
        <p:origin x="-18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7FEEA-BE13-4896-A5C9-54A44D52E42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E3975F5-72D6-4102-81FB-F067FAFC6BC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Image acquisition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7CF614BB-CABB-4E2A-9DDB-9CF2146BDF43}" type="parTrans" cxnId="{DE547079-99DA-4B14-B529-058594B560F2}">
      <dgm:prSet/>
      <dgm:spPr/>
      <dgm:t>
        <a:bodyPr/>
        <a:lstStyle/>
        <a:p>
          <a:endParaRPr lang="cs-CZ"/>
        </a:p>
      </dgm:t>
    </dgm:pt>
    <dgm:pt modelId="{08D7FD49-7DE7-4661-ACE0-F625990FD680}" type="sibTrans" cxnId="{DE547079-99DA-4B14-B529-058594B560F2}">
      <dgm:prSet/>
      <dgm:spPr/>
      <dgm:t>
        <a:bodyPr/>
        <a:lstStyle/>
        <a:p>
          <a:endParaRPr lang="cs-CZ"/>
        </a:p>
      </dgm:t>
    </dgm:pt>
    <dgm:pt modelId="{0C7D16EB-2A44-4125-9697-463F9FB498E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Preprocessing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292659F5-8E7D-4F15-8138-52C2E9D6DCDF}" type="parTrans" cxnId="{910D2F49-E82E-41C8-A0D7-B1A59509F510}">
      <dgm:prSet/>
      <dgm:spPr/>
      <dgm:t>
        <a:bodyPr/>
        <a:lstStyle/>
        <a:p>
          <a:endParaRPr lang="cs-CZ"/>
        </a:p>
      </dgm:t>
    </dgm:pt>
    <dgm:pt modelId="{10AC6B91-8872-4D46-8275-9FE856A10517}" type="sibTrans" cxnId="{910D2F49-E82E-41C8-A0D7-B1A59509F510}">
      <dgm:prSet/>
      <dgm:spPr/>
      <dgm:t>
        <a:bodyPr/>
        <a:lstStyle/>
        <a:p>
          <a:endParaRPr lang="cs-CZ"/>
        </a:p>
      </dgm:t>
    </dgm:pt>
    <dgm:pt modelId="{5210C86A-90F1-470C-891B-1EBBBE01B70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Object detection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8BBF48E9-FB93-4C6F-A775-F0B86E5DF08A}" type="parTrans" cxnId="{48B390B7-3741-414D-BDE7-FE417B495762}">
      <dgm:prSet/>
      <dgm:spPr/>
      <dgm:t>
        <a:bodyPr/>
        <a:lstStyle/>
        <a:p>
          <a:endParaRPr lang="cs-CZ"/>
        </a:p>
      </dgm:t>
    </dgm:pt>
    <dgm:pt modelId="{7E6CFB64-1FB1-4B33-A516-9C114B71D726}" type="sibTrans" cxnId="{48B390B7-3741-414D-BDE7-FE417B495762}">
      <dgm:prSet/>
      <dgm:spPr/>
      <dgm:t>
        <a:bodyPr/>
        <a:lstStyle/>
        <a:p>
          <a:endParaRPr lang="cs-CZ"/>
        </a:p>
      </dgm:t>
    </dgm:pt>
    <dgm:pt modelId="{17B472D9-61B0-4955-B272-A8DBF0F4FD8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Computing of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the features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B08EA922-7E0E-4D04-A65E-1BB0900E1C22}" type="parTrans" cxnId="{76A6DE9E-66B1-4CAB-9371-8ECCC463F15C}">
      <dgm:prSet/>
      <dgm:spPr/>
      <dgm:t>
        <a:bodyPr/>
        <a:lstStyle/>
        <a:p>
          <a:endParaRPr lang="cs-CZ"/>
        </a:p>
      </dgm:t>
    </dgm:pt>
    <dgm:pt modelId="{BDD9375D-A2BD-4EDA-9863-04ED8D91FF2D}" type="sibTrans" cxnId="{76A6DE9E-66B1-4CAB-9371-8ECCC463F15C}">
      <dgm:prSet/>
      <dgm:spPr/>
      <dgm:t>
        <a:bodyPr/>
        <a:lstStyle/>
        <a:p>
          <a:endParaRPr lang="cs-CZ"/>
        </a:p>
      </dgm:t>
    </dgm:pt>
    <dgm:pt modelId="{DC66452C-33F8-4DB2-9A5D-7FFBCAD1E7C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Classification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4CB8363A-B52A-4CDF-903B-B0137EE17991}" type="parTrans" cxnId="{0C68EA50-B241-4ADD-B759-A717CBBB32DB}">
      <dgm:prSet/>
      <dgm:spPr/>
      <dgm:t>
        <a:bodyPr/>
        <a:lstStyle/>
        <a:p>
          <a:endParaRPr lang="cs-CZ"/>
        </a:p>
      </dgm:t>
    </dgm:pt>
    <dgm:pt modelId="{622D1085-385D-4C51-BCA5-631405925B80}" type="sibTrans" cxnId="{0C68EA50-B241-4ADD-B759-A717CBBB32DB}">
      <dgm:prSet/>
      <dgm:spPr/>
      <dgm:t>
        <a:bodyPr/>
        <a:lstStyle/>
        <a:p>
          <a:endParaRPr lang="cs-CZ"/>
        </a:p>
      </dgm:t>
    </dgm:pt>
    <dgm:pt modelId="{71E1C044-20ED-4AE4-B915-1883B659AD63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ts val="50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Class label</a:t>
          </a:r>
          <a:endParaRPr kumimoji="0" lang="cs-CZ" altLang="cs-CZ" b="1" i="0" u="none" strike="noStrike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gm:t>
    </dgm:pt>
    <dgm:pt modelId="{FBA9B2AA-429D-4262-9922-F1B791FBDBAC}" type="parTrans" cxnId="{C887945F-2C83-4941-86FD-DC247F43D935}">
      <dgm:prSet/>
      <dgm:spPr/>
      <dgm:t>
        <a:bodyPr/>
        <a:lstStyle/>
        <a:p>
          <a:endParaRPr lang="cs-CZ"/>
        </a:p>
      </dgm:t>
    </dgm:pt>
    <dgm:pt modelId="{BCDFE644-B75B-47A9-8AAB-EA8DFA20E665}" type="sibTrans" cxnId="{C887945F-2C83-4941-86FD-DC247F43D935}">
      <dgm:prSet/>
      <dgm:spPr/>
      <dgm:t>
        <a:bodyPr/>
        <a:lstStyle/>
        <a:p>
          <a:endParaRPr lang="cs-CZ"/>
        </a:p>
      </dgm:t>
    </dgm:pt>
    <dgm:pt modelId="{BDEC093F-2096-4552-ADDD-5DE713A8C9F2}" type="pres">
      <dgm:prSet presAssocID="{5A57FEEA-BE13-4896-A5C9-54A44D52E4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DA649D5-645A-4A06-AD73-670A305EE53F}" type="pres">
      <dgm:prSet presAssocID="{AE3975F5-72D6-4102-81FB-F067FAFC6BC5}" presName="hierRoot1" presStyleCnt="0">
        <dgm:presLayoutVars>
          <dgm:hierBranch val="r"/>
        </dgm:presLayoutVars>
      </dgm:prSet>
      <dgm:spPr/>
    </dgm:pt>
    <dgm:pt modelId="{8ADA66FF-EC51-4882-99D9-8A2A575D75F0}" type="pres">
      <dgm:prSet presAssocID="{AE3975F5-72D6-4102-81FB-F067FAFC6BC5}" presName="rootComposite1" presStyleCnt="0"/>
      <dgm:spPr/>
    </dgm:pt>
    <dgm:pt modelId="{F329FBDF-756B-4DFD-8C44-E2F33943FD74}" type="pres">
      <dgm:prSet presAssocID="{AE3975F5-72D6-4102-81FB-F067FAFC6BC5}" presName="rootText1" presStyleLbl="node0" presStyleIdx="0" presStyleCnt="1" custScaleX="151824" custScaleY="70093" custLinFactX="-28077" custLinFactNeighborX="-100000" custLinFactNeighborY="9322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A2AC48-9CC8-4AB4-A251-5B5C9CD6A77A}" type="pres">
      <dgm:prSet presAssocID="{AE3975F5-72D6-4102-81FB-F067FAFC6BC5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8CD4530-7EB9-4488-9685-95F3D4CE806F}" type="pres">
      <dgm:prSet presAssocID="{AE3975F5-72D6-4102-81FB-F067FAFC6BC5}" presName="hierChild2" presStyleCnt="0"/>
      <dgm:spPr/>
    </dgm:pt>
    <dgm:pt modelId="{FF3816D9-00C6-4D65-81F2-B108D0FB62C7}" type="pres">
      <dgm:prSet presAssocID="{292659F5-8E7D-4F15-8138-52C2E9D6DCDF}" presName="Name50" presStyleLbl="parChTrans1D2" presStyleIdx="0" presStyleCnt="1"/>
      <dgm:spPr/>
      <dgm:t>
        <a:bodyPr/>
        <a:lstStyle/>
        <a:p>
          <a:endParaRPr lang="cs-CZ"/>
        </a:p>
      </dgm:t>
    </dgm:pt>
    <dgm:pt modelId="{2046F671-E8A7-42A1-8D83-CB2E8ECE8879}" type="pres">
      <dgm:prSet presAssocID="{0C7D16EB-2A44-4125-9697-463F9FB498E5}" presName="hierRoot2" presStyleCnt="0">
        <dgm:presLayoutVars>
          <dgm:hierBranch val="r"/>
        </dgm:presLayoutVars>
      </dgm:prSet>
      <dgm:spPr/>
    </dgm:pt>
    <dgm:pt modelId="{8758FE22-B3FD-4A74-A6E8-B686B30FFABD}" type="pres">
      <dgm:prSet presAssocID="{0C7D16EB-2A44-4125-9697-463F9FB498E5}" presName="rootComposite" presStyleCnt="0"/>
      <dgm:spPr/>
    </dgm:pt>
    <dgm:pt modelId="{93A63FDE-BB0C-4770-A561-BD5D2B76F18D}" type="pres">
      <dgm:prSet presAssocID="{0C7D16EB-2A44-4125-9697-463F9FB498E5}" presName="rootText" presStyleLbl="node2" presStyleIdx="0" presStyleCnt="1" custScaleX="123356" custScaleY="73352" custLinFactNeighborX="-83081" custLinFactNeighborY="6197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2AE2F06-EC69-4712-8C8E-B8AC6D79CA28}" type="pres">
      <dgm:prSet presAssocID="{0C7D16EB-2A44-4125-9697-463F9FB498E5}" presName="rootConnector" presStyleLbl="node2" presStyleIdx="0" presStyleCnt="1"/>
      <dgm:spPr/>
      <dgm:t>
        <a:bodyPr/>
        <a:lstStyle/>
        <a:p>
          <a:endParaRPr lang="cs-CZ"/>
        </a:p>
      </dgm:t>
    </dgm:pt>
    <dgm:pt modelId="{3B7EE416-D7D7-4CF2-A601-B9530BD04A35}" type="pres">
      <dgm:prSet presAssocID="{0C7D16EB-2A44-4125-9697-463F9FB498E5}" presName="hierChild4" presStyleCnt="0"/>
      <dgm:spPr/>
    </dgm:pt>
    <dgm:pt modelId="{79C03F46-0CB4-4784-9D22-886BEE93BCFC}" type="pres">
      <dgm:prSet presAssocID="{8BBF48E9-FB93-4C6F-A775-F0B86E5DF08A}" presName="Name50" presStyleLbl="parChTrans1D3" presStyleIdx="0" presStyleCnt="1"/>
      <dgm:spPr/>
      <dgm:t>
        <a:bodyPr/>
        <a:lstStyle/>
        <a:p>
          <a:endParaRPr lang="cs-CZ"/>
        </a:p>
      </dgm:t>
    </dgm:pt>
    <dgm:pt modelId="{7577CF4D-8FED-4EA9-BF02-69FDB71A3623}" type="pres">
      <dgm:prSet presAssocID="{5210C86A-90F1-470C-891B-1EBBBE01B70E}" presName="hierRoot2" presStyleCnt="0">
        <dgm:presLayoutVars>
          <dgm:hierBranch val="r"/>
        </dgm:presLayoutVars>
      </dgm:prSet>
      <dgm:spPr/>
    </dgm:pt>
    <dgm:pt modelId="{E288855F-1BE8-41D4-BEDE-B7E50861B2B5}" type="pres">
      <dgm:prSet presAssocID="{5210C86A-90F1-470C-891B-1EBBBE01B70E}" presName="rootComposite" presStyleCnt="0"/>
      <dgm:spPr/>
    </dgm:pt>
    <dgm:pt modelId="{440373AE-5ECB-4E5D-BE51-DA5E528B0FCF}" type="pres">
      <dgm:prSet presAssocID="{5210C86A-90F1-470C-891B-1EBBBE01B70E}" presName="rootText" presStyleLbl="node3" presStyleIdx="0" presStyleCnt="1" custLinFactNeighborX="11074" custLinFactNeighborY="304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8807B9F-4179-4A48-8AFB-0088794D029E}" type="pres">
      <dgm:prSet presAssocID="{5210C86A-90F1-470C-891B-1EBBBE01B70E}" presName="rootConnector" presStyleLbl="node3" presStyleIdx="0" presStyleCnt="1"/>
      <dgm:spPr/>
      <dgm:t>
        <a:bodyPr/>
        <a:lstStyle/>
        <a:p>
          <a:endParaRPr lang="cs-CZ"/>
        </a:p>
      </dgm:t>
    </dgm:pt>
    <dgm:pt modelId="{3F8AF1E8-B49C-4B7C-8671-D8A5F176AF00}" type="pres">
      <dgm:prSet presAssocID="{5210C86A-90F1-470C-891B-1EBBBE01B70E}" presName="hierChild4" presStyleCnt="0"/>
      <dgm:spPr/>
    </dgm:pt>
    <dgm:pt modelId="{05926951-A10A-41E9-BD74-60FCB64B0E81}" type="pres">
      <dgm:prSet presAssocID="{B08EA922-7E0E-4D04-A65E-1BB0900E1C22}" presName="Name50" presStyleLbl="parChTrans1D4" presStyleIdx="0" presStyleCnt="3"/>
      <dgm:spPr/>
      <dgm:t>
        <a:bodyPr/>
        <a:lstStyle/>
        <a:p>
          <a:endParaRPr lang="cs-CZ"/>
        </a:p>
      </dgm:t>
    </dgm:pt>
    <dgm:pt modelId="{986A2330-3945-4A24-8F20-F67C747E2F7B}" type="pres">
      <dgm:prSet presAssocID="{17B472D9-61B0-4955-B272-A8DBF0F4FD8C}" presName="hierRoot2" presStyleCnt="0">
        <dgm:presLayoutVars>
          <dgm:hierBranch val="r"/>
        </dgm:presLayoutVars>
      </dgm:prSet>
      <dgm:spPr/>
    </dgm:pt>
    <dgm:pt modelId="{659ACE42-D344-4215-8815-502EBF291E82}" type="pres">
      <dgm:prSet presAssocID="{17B472D9-61B0-4955-B272-A8DBF0F4FD8C}" presName="rootComposite" presStyleCnt="0"/>
      <dgm:spPr/>
    </dgm:pt>
    <dgm:pt modelId="{F05DE3CD-B47E-42E2-A870-FA719165D8DC}" type="pres">
      <dgm:prSet presAssocID="{17B472D9-61B0-4955-B272-A8DBF0F4FD8C}" presName="rootText" presStyleLbl="node4" presStyleIdx="0" presStyleCnt="3" custScaleX="151473" custLinFactNeighborX="21777" custLinFactNeighborY="-210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5351C62-7747-4DEB-B783-11E5D9377D5A}" type="pres">
      <dgm:prSet presAssocID="{17B472D9-61B0-4955-B272-A8DBF0F4FD8C}" presName="rootConnector" presStyleLbl="node4" presStyleIdx="0" presStyleCnt="3"/>
      <dgm:spPr/>
      <dgm:t>
        <a:bodyPr/>
        <a:lstStyle/>
        <a:p>
          <a:endParaRPr lang="cs-CZ"/>
        </a:p>
      </dgm:t>
    </dgm:pt>
    <dgm:pt modelId="{0D004BF1-224F-4262-AA3C-8CC91B7654B6}" type="pres">
      <dgm:prSet presAssocID="{17B472D9-61B0-4955-B272-A8DBF0F4FD8C}" presName="hierChild4" presStyleCnt="0"/>
      <dgm:spPr/>
    </dgm:pt>
    <dgm:pt modelId="{EAFAA5D3-92A1-4E85-922A-538265B8230B}" type="pres">
      <dgm:prSet presAssocID="{4CB8363A-B52A-4CDF-903B-B0137EE17991}" presName="Name50" presStyleLbl="parChTrans1D4" presStyleIdx="1" presStyleCnt="3"/>
      <dgm:spPr/>
      <dgm:t>
        <a:bodyPr/>
        <a:lstStyle/>
        <a:p>
          <a:endParaRPr lang="cs-CZ"/>
        </a:p>
      </dgm:t>
    </dgm:pt>
    <dgm:pt modelId="{885377BA-F89F-4A19-AB4A-618BEE329984}" type="pres">
      <dgm:prSet presAssocID="{DC66452C-33F8-4DB2-9A5D-7FFBCAD1E7CA}" presName="hierRoot2" presStyleCnt="0">
        <dgm:presLayoutVars>
          <dgm:hierBranch val="r"/>
        </dgm:presLayoutVars>
      </dgm:prSet>
      <dgm:spPr/>
    </dgm:pt>
    <dgm:pt modelId="{C5FD3527-A5FC-4301-9E4E-F4B8A49C3F64}" type="pres">
      <dgm:prSet presAssocID="{DC66452C-33F8-4DB2-9A5D-7FFBCAD1E7CA}" presName="rootComposite" presStyleCnt="0"/>
      <dgm:spPr/>
    </dgm:pt>
    <dgm:pt modelId="{D6A2D5A2-98A2-4E05-BF3F-92D487716A5A}" type="pres">
      <dgm:prSet presAssocID="{DC66452C-33F8-4DB2-9A5D-7FFBCAD1E7CA}" presName="rootText" presStyleLbl="node4" presStyleIdx="1" presStyleCnt="3" custScaleY="69530" custLinFactNeighborX="53638" custLinFactNeighborY="-359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0CF4310-6E45-4F8E-A70E-B32FB1DF6E42}" type="pres">
      <dgm:prSet presAssocID="{DC66452C-33F8-4DB2-9A5D-7FFBCAD1E7CA}" presName="rootConnector" presStyleLbl="node4" presStyleIdx="1" presStyleCnt="3"/>
      <dgm:spPr/>
      <dgm:t>
        <a:bodyPr/>
        <a:lstStyle/>
        <a:p>
          <a:endParaRPr lang="cs-CZ"/>
        </a:p>
      </dgm:t>
    </dgm:pt>
    <dgm:pt modelId="{40C41C1C-FC60-4A92-A4CC-BCA97DBAC5D7}" type="pres">
      <dgm:prSet presAssocID="{DC66452C-33F8-4DB2-9A5D-7FFBCAD1E7CA}" presName="hierChild4" presStyleCnt="0"/>
      <dgm:spPr/>
    </dgm:pt>
    <dgm:pt modelId="{F5C9E704-016F-4C75-ABFB-2309E36FA6C9}" type="pres">
      <dgm:prSet presAssocID="{FBA9B2AA-429D-4262-9922-F1B791FBDBAC}" presName="Name50" presStyleLbl="parChTrans1D4" presStyleIdx="2" presStyleCnt="3"/>
      <dgm:spPr/>
      <dgm:t>
        <a:bodyPr/>
        <a:lstStyle/>
        <a:p>
          <a:endParaRPr lang="cs-CZ"/>
        </a:p>
      </dgm:t>
    </dgm:pt>
    <dgm:pt modelId="{00787722-62C8-4C3F-B7AA-E4BE4D113AEF}" type="pres">
      <dgm:prSet presAssocID="{71E1C044-20ED-4AE4-B915-1883B659AD63}" presName="hierRoot2" presStyleCnt="0">
        <dgm:presLayoutVars>
          <dgm:hierBranch val="r"/>
        </dgm:presLayoutVars>
      </dgm:prSet>
      <dgm:spPr/>
    </dgm:pt>
    <dgm:pt modelId="{E8FF9637-B24F-4053-A259-C2162BB6A8AC}" type="pres">
      <dgm:prSet presAssocID="{71E1C044-20ED-4AE4-B915-1883B659AD63}" presName="rootComposite" presStyleCnt="0"/>
      <dgm:spPr/>
    </dgm:pt>
    <dgm:pt modelId="{9E291F18-9C7D-4A7E-9C33-3ED8359F4929}" type="pres">
      <dgm:prSet presAssocID="{71E1C044-20ED-4AE4-B915-1883B659AD63}" presName="rootText" presStyleLbl="node4" presStyleIdx="2" presStyleCnt="3" custScaleY="56327" custLinFactX="29102" custLinFactNeighborX="100000" custLinFactNeighborY="-3336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FF0223F-020D-4E8F-BDC8-FAD801B57BF1}" type="pres">
      <dgm:prSet presAssocID="{71E1C044-20ED-4AE4-B915-1883B659AD63}" presName="rootConnector" presStyleLbl="node4" presStyleIdx="2" presStyleCnt="3"/>
      <dgm:spPr/>
      <dgm:t>
        <a:bodyPr/>
        <a:lstStyle/>
        <a:p>
          <a:endParaRPr lang="cs-CZ"/>
        </a:p>
      </dgm:t>
    </dgm:pt>
    <dgm:pt modelId="{E538D2AA-20DF-4D9F-800A-8F759782C93D}" type="pres">
      <dgm:prSet presAssocID="{71E1C044-20ED-4AE4-B915-1883B659AD63}" presName="hierChild4" presStyleCnt="0"/>
      <dgm:spPr/>
    </dgm:pt>
    <dgm:pt modelId="{F1BFDA03-21AD-4213-8346-FC793F26401E}" type="pres">
      <dgm:prSet presAssocID="{71E1C044-20ED-4AE4-B915-1883B659AD63}" presName="hierChild5" presStyleCnt="0"/>
      <dgm:spPr/>
    </dgm:pt>
    <dgm:pt modelId="{2AB55EF2-4E44-4407-9E32-D2C298C85937}" type="pres">
      <dgm:prSet presAssocID="{DC66452C-33F8-4DB2-9A5D-7FFBCAD1E7CA}" presName="hierChild5" presStyleCnt="0"/>
      <dgm:spPr/>
    </dgm:pt>
    <dgm:pt modelId="{92985D94-C5B5-4A1D-BBC5-8C443047161C}" type="pres">
      <dgm:prSet presAssocID="{17B472D9-61B0-4955-B272-A8DBF0F4FD8C}" presName="hierChild5" presStyleCnt="0"/>
      <dgm:spPr/>
    </dgm:pt>
    <dgm:pt modelId="{42902F04-4A2B-4C42-AB77-0FE552B57EA9}" type="pres">
      <dgm:prSet presAssocID="{5210C86A-90F1-470C-891B-1EBBBE01B70E}" presName="hierChild5" presStyleCnt="0"/>
      <dgm:spPr/>
    </dgm:pt>
    <dgm:pt modelId="{ABE3A6DD-E76E-41F0-B657-0E221859A86B}" type="pres">
      <dgm:prSet presAssocID="{0C7D16EB-2A44-4125-9697-463F9FB498E5}" presName="hierChild5" presStyleCnt="0"/>
      <dgm:spPr/>
    </dgm:pt>
    <dgm:pt modelId="{2877BD44-D1ED-452D-AC3F-4A6DDEE53657}" type="pres">
      <dgm:prSet presAssocID="{AE3975F5-72D6-4102-81FB-F067FAFC6BC5}" presName="hierChild3" presStyleCnt="0"/>
      <dgm:spPr/>
    </dgm:pt>
  </dgm:ptLst>
  <dgm:cxnLst>
    <dgm:cxn modelId="{0C68EA50-B241-4ADD-B759-A717CBBB32DB}" srcId="{17B472D9-61B0-4955-B272-A8DBF0F4FD8C}" destId="{DC66452C-33F8-4DB2-9A5D-7FFBCAD1E7CA}" srcOrd="0" destOrd="0" parTransId="{4CB8363A-B52A-4CDF-903B-B0137EE17991}" sibTransId="{622D1085-385D-4C51-BCA5-631405925B80}"/>
    <dgm:cxn modelId="{C887945F-2C83-4941-86FD-DC247F43D935}" srcId="{DC66452C-33F8-4DB2-9A5D-7FFBCAD1E7CA}" destId="{71E1C044-20ED-4AE4-B915-1883B659AD63}" srcOrd="0" destOrd="0" parTransId="{FBA9B2AA-429D-4262-9922-F1B791FBDBAC}" sibTransId="{BCDFE644-B75B-47A9-8AAB-EA8DFA20E665}"/>
    <dgm:cxn modelId="{76A6DE9E-66B1-4CAB-9371-8ECCC463F15C}" srcId="{5210C86A-90F1-470C-891B-1EBBBE01B70E}" destId="{17B472D9-61B0-4955-B272-A8DBF0F4FD8C}" srcOrd="0" destOrd="0" parTransId="{B08EA922-7E0E-4D04-A65E-1BB0900E1C22}" sibTransId="{BDD9375D-A2BD-4EDA-9863-04ED8D91FF2D}"/>
    <dgm:cxn modelId="{E0FEA8C0-929C-46EB-AD45-560763F45C15}" type="presOf" srcId="{17B472D9-61B0-4955-B272-A8DBF0F4FD8C}" destId="{F05DE3CD-B47E-42E2-A870-FA719165D8DC}" srcOrd="0" destOrd="0" presId="urn:microsoft.com/office/officeart/2005/8/layout/orgChart1"/>
    <dgm:cxn modelId="{48B390B7-3741-414D-BDE7-FE417B495762}" srcId="{0C7D16EB-2A44-4125-9697-463F9FB498E5}" destId="{5210C86A-90F1-470C-891B-1EBBBE01B70E}" srcOrd="0" destOrd="0" parTransId="{8BBF48E9-FB93-4C6F-A775-F0B86E5DF08A}" sibTransId="{7E6CFB64-1FB1-4B33-A516-9C114B71D726}"/>
    <dgm:cxn modelId="{63759C8D-7DA8-4B05-852A-9700AD7C2C09}" type="presOf" srcId="{5210C86A-90F1-470C-891B-1EBBBE01B70E}" destId="{88807B9F-4179-4A48-8AFB-0088794D029E}" srcOrd="1" destOrd="0" presId="urn:microsoft.com/office/officeart/2005/8/layout/orgChart1"/>
    <dgm:cxn modelId="{98B4EEA9-E687-417B-A826-80F50AD1E679}" type="presOf" srcId="{5210C86A-90F1-470C-891B-1EBBBE01B70E}" destId="{440373AE-5ECB-4E5D-BE51-DA5E528B0FCF}" srcOrd="0" destOrd="0" presId="urn:microsoft.com/office/officeart/2005/8/layout/orgChart1"/>
    <dgm:cxn modelId="{72C85445-021A-4221-A2B3-0E2181F590C8}" type="presOf" srcId="{AE3975F5-72D6-4102-81FB-F067FAFC6BC5}" destId="{00A2AC48-9CC8-4AB4-A251-5B5C9CD6A77A}" srcOrd="1" destOrd="0" presId="urn:microsoft.com/office/officeart/2005/8/layout/orgChart1"/>
    <dgm:cxn modelId="{DE547079-99DA-4B14-B529-058594B560F2}" srcId="{5A57FEEA-BE13-4896-A5C9-54A44D52E429}" destId="{AE3975F5-72D6-4102-81FB-F067FAFC6BC5}" srcOrd="0" destOrd="0" parTransId="{7CF614BB-CABB-4E2A-9DDB-9CF2146BDF43}" sibTransId="{08D7FD49-7DE7-4661-ACE0-F625990FD680}"/>
    <dgm:cxn modelId="{099E66BD-8C26-41B0-8F1D-DF97809187BC}" type="presOf" srcId="{DC66452C-33F8-4DB2-9A5D-7FFBCAD1E7CA}" destId="{D6A2D5A2-98A2-4E05-BF3F-92D487716A5A}" srcOrd="0" destOrd="0" presId="urn:microsoft.com/office/officeart/2005/8/layout/orgChart1"/>
    <dgm:cxn modelId="{910D2F49-E82E-41C8-A0D7-B1A59509F510}" srcId="{AE3975F5-72D6-4102-81FB-F067FAFC6BC5}" destId="{0C7D16EB-2A44-4125-9697-463F9FB498E5}" srcOrd="0" destOrd="0" parTransId="{292659F5-8E7D-4F15-8138-52C2E9D6DCDF}" sibTransId="{10AC6B91-8872-4D46-8275-9FE856A10517}"/>
    <dgm:cxn modelId="{D7DAB8A6-5399-41A0-82EF-9FD8A3899DD8}" type="presOf" srcId="{8BBF48E9-FB93-4C6F-A775-F0B86E5DF08A}" destId="{79C03F46-0CB4-4784-9D22-886BEE93BCFC}" srcOrd="0" destOrd="0" presId="urn:microsoft.com/office/officeart/2005/8/layout/orgChart1"/>
    <dgm:cxn modelId="{6DF0771C-C1B2-4BE6-BAFB-AB322795D399}" type="presOf" srcId="{5A57FEEA-BE13-4896-A5C9-54A44D52E429}" destId="{BDEC093F-2096-4552-ADDD-5DE713A8C9F2}" srcOrd="0" destOrd="0" presId="urn:microsoft.com/office/officeart/2005/8/layout/orgChart1"/>
    <dgm:cxn modelId="{D2C41BF6-56EC-4076-B9BE-B910CA0EB426}" type="presOf" srcId="{71E1C044-20ED-4AE4-B915-1883B659AD63}" destId="{BFF0223F-020D-4E8F-BDC8-FAD801B57BF1}" srcOrd="1" destOrd="0" presId="urn:microsoft.com/office/officeart/2005/8/layout/orgChart1"/>
    <dgm:cxn modelId="{A96CC8D3-EED2-400D-ADC4-232FFBF0DCFA}" type="presOf" srcId="{71E1C044-20ED-4AE4-B915-1883B659AD63}" destId="{9E291F18-9C7D-4A7E-9C33-3ED8359F4929}" srcOrd="0" destOrd="0" presId="urn:microsoft.com/office/officeart/2005/8/layout/orgChart1"/>
    <dgm:cxn modelId="{FF55F758-C4AB-42D2-BA58-3A651E8198AF}" type="presOf" srcId="{AE3975F5-72D6-4102-81FB-F067FAFC6BC5}" destId="{F329FBDF-756B-4DFD-8C44-E2F33943FD74}" srcOrd="0" destOrd="0" presId="urn:microsoft.com/office/officeart/2005/8/layout/orgChart1"/>
    <dgm:cxn modelId="{3E858309-3114-4EBF-99C1-D716B9DAED0A}" type="presOf" srcId="{B08EA922-7E0E-4D04-A65E-1BB0900E1C22}" destId="{05926951-A10A-41E9-BD74-60FCB64B0E81}" srcOrd="0" destOrd="0" presId="urn:microsoft.com/office/officeart/2005/8/layout/orgChart1"/>
    <dgm:cxn modelId="{9BD81C4C-FED7-4EC5-947B-870AEB6C5989}" type="presOf" srcId="{0C7D16EB-2A44-4125-9697-463F9FB498E5}" destId="{F2AE2F06-EC69-4712-8C8E-B8AC6D79CA28}" srcOrd="1" destOrd="0" presId="urn:microsoft.com/office/officeart/2005/8/layout/orgChart1"/>
    <dgm:cxn modelId="{4E3A018F-27C3-4F52-8645-8C66169714B8}" type="presOf" srcId="{292659F5-8E7D-4F15-8138-52C2E9D6DCDF}" destId="{FF3816D9-00C6-4D65-81F2-B108D0FB62C7}" srcOrd="0" destOrd="0" presId="urn:microsoft.com/office/officeart/2005/8/layout/orgChart1"/>
    <dgm:cxn modelId="{EA4029E1-6D58-4A4E-8087-CDE9C1C9F96A}" type="presOf" srcId="{17B472D9-61B0-4955-B272-A8DBF0F4FD8C}" destId="{A5351C62-7747-4DEB-B783-11E5D9377D5A}" srcOrd="1" destOrd="0" presId="urn:microsoft.com/office/officeart/2005/8/layout/orgChart1"/>
    <dgm:cxn modelId="{CB63034A-9EDC-40FA-A297-0292E93042EA}" type="presOf" srcId="{FBA9B2AA-429D-4262-9922-F1B791FBDBAC}" destId="{F5C9E704-016F-4C75-ABFB-2309E36FA6C9}" srcOrd="0" destOrd="0" presId="urn:microsoft.com/office/officeart/2005/8/layout/orgChart1"/>
    <dgm:cxn modelId="{5711A553-0E14-4899-9C47-6274ED0703DB}" type="presOf" srcId="{0C7D16EB-2A44-4125-9697-463F9FB498E5}" destId="{93A63FDE-BB0C-4770-A561-BD5D2B76F18D}" srcOrd="0" destOrd="0" presId="urn:microsoft.com/office/officeart/2005/8/layout/orgChart1"/>
    <dgm:cxn modelId="{22F1A8A0-A72A-4454-ABF6-72BCB6E1751D}" type="presOf" srcId="{4CB8363A-B52A-4CDF-903B-B0137EE17991}" destId="{EAFAA5D3-92A1-4E85-922A-538265B8230B}" srcOrd="0" destOrd="0" presId="urn:microsoft.com/office/officeart/2005/8/layout/orgChart1"/>
    <dgm:cxn modelId="{86A7CE77-08DA-4F01-9020-32487E38B1E8}" type="presOf" srcId="{DC66452C-33F8-4DB2-9A5D-7FFBCAD1E7CA}" destId="{D0CF4310-6E45-4F8E-A70E-B32FB1DF6E42}" srcOrd="1" destOrd="0" presId="urn:microsoft.com/office/officeart/2005/8/layout/orgChart1"/>
    <dgm:cxn modelId="{2E20A19A-9275-4727-8CCF-97A3218EFC41}" type="presParOf" srcId="{BDEC093F-2096-4552-ADDD-5DE713A8C9F2}" destId="{6DA649D5-645A-4A06-AD73-670A305EE53F}" srcOrd="0" destOrd="0" presId="urn:microsoft.com/office/officeart/2005/8/layout/orgChart1"/>
    <dgm:cxn modelId="{F6E448CB-0570-4E41-9AE6-74185D4E222F}" type="presParOf" srcId="{6DA649D5-645A-4A06-AD73-670A305EE53F}" destId="{8ADA66FF-EC51-4882-99D9-8A2A575D75F0}" srcOrd="0" destOrd="0" presId="urn:microsoft.com/office/officeart/2005/8/layout/orgChart1"/>
    <dgm:cxn modelId="{FC91275B-059B-44CE-B4A3-4DA93A8BA0B9}" type="presParOf" srcId="{8ADA66FF-EC51-4882-99D9-8A2A575D75F0}" destId="{F329FBDF-756B-4DFD-8C44-E2F33943FD74}" srcOrd="0" destOrd="0" presId="urn:microsoft.com/office/officeart/2005/8/layout/orgChart1"/>
    <dgm:cxn modelId="{BB9824FA-593C-4FD6-9B6D-0D9DB036D14D}" type="presParOf" srcId="{8ADA66FF-EC51-4882-99D9-8A2A575D75F0}" destId="{00A2AC48-9CC8-4AB4-A251-5B5C9CD6A77A}" srcOrd="1" destOrd="0" presId="urn:microsoft.com/office/officeart/2005/8/layout/orgChart1"/>
    <dgm:cxn modelId="{AFEB240E-6B9C-4209-9FE3-771D236B4A51}" type="presParOf" srcId="{6DA649D5-645A-4A06-AD73-670A305EE53F}" destId="{C8CD4530-7EB9-4488-9685-95F3D4CE806F}" srcOrd="1" destOrd="0" presId="urn:microsoft.com/office/officeart/2005/8/layout/orgChart1"/>
    <dgm:cxn modelId="{B428ACE1-4052-4D5F-9A01-A2FC41B41A88}" type="presParOf" srcId="{C8CD4530-7EB9-4488-9685-95F3D4CE806F}" destId="{FF3816D9-00C6-4D65-81F2-B108D0FB62C7}" srcOrd="0" destOrd="0" presId="urn:microsoft.com/office/officeart/2005/8/layout/orgChart1"/>
    <dgm:cxn modelId="{6F7EECE3-067D-4D68-B67C-33EEA9FACC27}" type="presParOf" srcId="{C8CD4530-7EB9-4488-9685-95F3D4CE806F}" destId="{2046F671-E8A7-42A1-8D83-CB2E8ECE8879}" srcOrd="1" destOrd="0" presId="urn:microsoft.com/office/officeart/2005/8/layout/orgChart1"/>
    <dgm:cxn modelId="{A0C4F67E-E82E-4ED8-AF47-616FCD23B4EF}" type="presParOf" srcId="{2046F671-E8A7-42A1-8D83-CB2E8ECE8879}" destId="{8758FE22-B3FD-4A74-A6E8-B686B30FFABD}" srcOrd="0" destOrd="0" presId="urn:microsoft.com/office/officeart/2005/8/layout/orgChart1"/>
    <dgm:cxn modelId="{E20C67BE-87A2-41FC-8C6C-8FF0BCA04FC5}" type="presParOf" srcId="{8758FE22-B3FD-4A74-A6E8-B686B30FFABD}" destId="{93A63FDE-BB0C-4770-A561-BD5D2B76F18D}" srcOrd="0" destOrd="0" presId="urn:microsoft.com/office/officeart/2005/8/layout/orgChart1"/>
    <dgm:cxn modelId="{1071AA63-A048-42D7-AB26-7A9D6ADAB61A}" type="presParOf" srcId="{8758FE22-B3FD-4A74-A6E8-B686B30FFABD}" destId="{F2AE2F06-EC69-4712-8C8E-B8AC6D79CA28}" srcOrd="1" destOrd="0" presId="urn:microsoft.com/office/officeart/2005/8/layout/orgChart1"/>
    <dgm:cxn modelId="{839219D1-41F4-4328-899A-C547584A565D}" type="presParOf" srcId="{2046F671-E8A7-42A1-8D83-CB2E8ECE8879}" destId="{3B7EE416-D7D7-4CF2-A601-B9530BD04A35}" srcOrd="1" destOrd="0" presId="urn:microsoft.com/office/officeart/2005/8/layout/orgChart1"/>
    <dgm:cxn modelId="{DB1B4A03-5E7A-4010-A157-9BE5A89A2440}" type="presParOf" srcId="{3B7EE416-D7D7-4CF2-A601-B9530BD04A35}" destId="{79C03F46-0CB4-4784-9D22-886BEE93BCFC}" srcOrd="0" destOrd="0" presId="urn:microsoft.com/office/officeart/2005/8/layout/orgChart1"/>
    <dgm:cxn modelId="{43E27E9E-BD15-4369-B686-B82AD4427344}" type="presParOf" srcId="{3B7EE416-D7D7-4CF2-A601-B9530BD04A35}" destId="{7577CF4D-8FED-4EA9-BF02-69FDB71A3623}" srcOrd="1" destOrd="0" presId="urn:microsoft.com/office/officeart/2005/8/layout/orgChart1"/>
    <dgm:cxn modelId="{CAE7E1AD-A4F6-4DFA-B4E0-1AE0E366B2EE}" type="presParOf" srcId="{7577CF4D-8FED-4EA9-BF02-69FDB71A3623}" destId="{E288855F-1BE8-41D4-BEDE-B7E50861B2B5}" srcOrd="0" destOrd="0" presId="urn:microsoft.com/office/officeart/2005/8/layout/orgChart1"/>
    <dgm:cxn modelId="{4D6074DE-BA4B-4679-83F3-C0B681FCAE1B}" type="presParOf" srcId="{E288855F-1BE8-41D4-BEDE-B7E50861B2B5}" destId="{440373AE-5ECB-4E5D-BE51-DA5E528B0FCF}" srcOrd="0" destOrd="0" presId="urn:microsoft.com/office/officeart/2005/8/layout/orgChart1"/>
    <dgm:cxn modelId="{77758234-B5E7-40A6-8EA2-6CD228C87AF4}" type="presParOf" srcId="{E288855F-1BE8-41D4-BEDE-B7E50861B2B5}" destId="{88807B9F-4179-4A48-8AFB-0088794D029E}" srcOrd="1" destOrd="0" presId="urn:microsoft.com/office/officeart/2005/8/layout/orgChart1"/>
    <dgm:cxn modelId="{66A229B5-5EE1-4A05-9397-158A119EFDEE}" type="presParOf" srcId="{7577CF4D-8FED-4EA9-BF02-69FDB71A3623}" destId="{3F8AF1E8-B49C-4B7C-8671-D8A5F176AF00}" srcOrd="1" destOrd="0" presId="urn:microsoft.com/office/officeart/2005/8/layout/orgChart1"/>
    <dgm:cxn modelId="{6E869B83-39F7-487F-99E3-27E46059CAAF}" type="presParOf" srcId="{3F8AF1E8-B49C-4B7C-8671-D8A5F176AF00}" destId="{05926951-A10A-41E9-BD74-60FCB64B0E81}" srcOrd="0" destOrd="0" presId="urn:microsoft.com/office/officeart/2005/8/layout/orgChart1"/>
    <dgm:cxn modelId="{B6876443-C485-41AB-99AB-F9DB0718929E}" type="presParOf" srcId="{3F8AF1E8-B49C-4B7C-8671-D8A5F176AF00}" destId="{986A2330-3945-4A24-8F20-F67C747E2F7B}" srcOrd="1" destOrd="0" presId="urn:microsoft.com/office/officeart/2005/8/layout/orgChart1"/>
    <dgm:cxn modelId="{22068B96-4B3B-417D-A833-BFD1B6E96D9D}" type="presParOf" srcId="{986A2330-3945-4A24-8F20-F67C747E2F7B}" destId="{659ACE42-D344-4215-8815-502EBF291E82}" srcOrd="0" destOrd="0" presId="urn:microsoft.com/office/officeart/2005/8/layout/orgChart1"/>
    <dgm:cxn modelId="{F96C842B-0BE6-4007-97B9-6CE1799B7B2A}" type="presParOf" srcId="{659ACE42-D344-4215-8815-502EBF291E82}" destId="{F05DE3CD-B47E-42E2-A870-FA719165D8DC}" srcOrd="0" destOrd="0" presId="urn:microsoft.com/office/officeart/2005/8/layout/orgChart1"/>
    <dgm:cxn modelId="{098F6C66-0B3A-43ED-AD28-2C1AFBA0A067}" type="presParOf" srcId="{659ACE42-D344-4215-8815-502EBF291E82}" destId="{A5351C62-7747-4DEB-B783-11E5D9377D5A}" srcOrd="1" destOrd="0" presId="urn:microsoft.com/office/officeart/2005/8/layout/orgChart1"/>
    <dgm:cxn modelId="{3325C161-CFC4-4B1A-88BF-6A06625470CD}" type="presParOf" srcId="{986A2330-3945-4A24-8F20-F67C747E2F7B}" destId="{0D004BF1-224F-4262-AA3C-8CC91B7654B6}" srcOrd="1" destOrd="0" presId="urn:microsoft.com/office/officeart/2005/8/layout/orgChart1"/>
    <dgm:cxn modelId="{12A0C6D5-2B20-4745-97E9-E6AD402CA73B}" type="presParOf" srcId="{0D004BF1-224F-4262-AA3C-8CC91B7654B6}" destId="{EAFAA5D3-92A1-4E85-922A-538265B8230B}" srcOrd="0" destOrd="0" presId="urn:microsoft.com/office/officeart/2005/8/layout/orgChart1"/>
    <dgm:cxn modelId="{F7F0A483-5FE0-4488-BE8B-279A8BDE4EEC}" type="presParOf" srcId="{0D004BF1-224F-4262-AA3C-8CC91B7654B6}" destId="{885377BA-F89F-4A19-AB4A-618BEE329984}" srcOrd="1" destOrd="0" presId="urn:microsoft.com/office/officeart/2005/8/layout/orgChart1"/>
    <dgm:cxn modelId="{B495D635-E4EE-43DB-9F85-4621D018C07F}" type="presParOf" srcId="{885377BA-F89F-4A19-AB4A-618BEE329984}" destId="{C5FD3527-A5FC-4301-9E4E-F4B8A49C3F64}" srcOrd="0" destOrd="0" presId="urn:microsoft.com/office/officeart/2005/8/layout/orgChart1"/>
    <dgm:cxn modelId="{B16488FA-8422-4F0B-B39F-EECE6DD12403}" type="presParOf" srcId="{C5FD3527-A5FC-4301-9E4E-F4B8A49C3F64}" destId="{D6A2D5A2-98A2-4E05-BF3F-92D487716A5A}" srcOrd="0" destOrd="0" presId="urn:microsoft.com/office/officeart/2005/8/layout/orgChart1"/>
    <dgm:cxn modelId="{4C6F8CFE-E144-4AB2-9546-FBF78C731364}" type="presParOf" srcId="{C5FD3527-A5FC-4301-9E4E-F4B8A49C3F64}" destId="{D0CF4310-6E45-4F8E-A70E-B32FB1DF6E42}" srcOrd="1" destOrd="0" presId="urn:microsoft.com/office/officeart/2005/8/layout/orgChart1"/>
    <dgm:cxn modelId="{DC115B9D-560A-4F8C-9C89-F88F9B812E4D}" type="presParOf" srcId="{885377BA-F89F-4A19-AB4A-618BEE329984}" destId="{40C41C1C-FC60-4A92-A4CC-BCA97DBAC5D7}" srcOrd="1" destOrd="0" presId="urn:microsoft.com/office/officeart/2005/8/layout/orgChart1"/>
    <dgm:cxn modelId="{5C807720-EE33-4744-970D-B418F47C92DE}" type="presParOf" srcId="{40C41C1C-FC60-4A92-A4CC-BCA97DBAC5D7}" destId="{F5C9E704-016F-4C75-ABFB-2309E36FA6C9}" srcOrd="0" destOrd="0" presId="urn:microsoft.com/office/officeart/2005/8/layout/orgChart1"/>
    <dgm:cxn modelId="{7692D4B2-7D05-4790-92D9-026268056EDF}" type="presParOf" srcId="{40C41C1C-FC60-4A92-A4CC-BCA97DBAC5D7}" destId="{00787722-62C8-4C3F-B7AA-E4BE4D113AEF}" srcOrd="1" destOrd="0" presId="urn:microsoft.com/office/officeart/2005/8/layout/orgChart1"/>
    <dgm:cxn modelId="{71671696-FF7A-470B-A159-8291C47D82E9}" type="presParOf" srcId="{00787722-62C8-4C3F-B7AA-E4BE4D113AEF}" destId="{E8FF9637-B24F-4053-A259-C2162BB6A8AC}" srcOrd="0" destOrd="0" presId="urn:microsoft.com/office/officeart/2005/8/layout/orgChart1"/>
    <dgm:cxn modelId="{B17ADFFB-A087-4282-AF16-EF32027D9BEF}" type="presParOf" srcId="{E8FF9637-B24F-4053-A259-C2162BB6A8AC}" destId="{9E291F18-9C7D-4A7E-9C33-3ED8359F4929}" srcOrd="0" destOrd="0" presId="urn:microsoft.com/office/officeart/2005/8/layout/orgChart1"/>
    <dgm:cxn modelId="{1061052F-1E9D-47B8-A192-7A29520C5A97}" type="presParOf" srcId="{E8FF9637-B24F-4053-A259-C2162BB6A8AC}" destId="{BFF0223F-020D-4E8F-BDC8-FAD801B57BF1}" srcOrd="1" destOrd="0" presId="urn:microsoft.com/office/officeart/2005/8/layout/orgChart1"/>
    <dgm:cxn modelId="{A3EF1851-B780-4895-BCFF-D1E1B8979316}" type="presParOf" srcId="{00787722-62C8-4C3F-B7AA-E4BE4D113AEF}" destId="{E538D2AA-20DF-4D9F-800A-8F759782C93D}" srcOrd="1" destOrd="0" presId="urn:microsoft.com/office/officeart/2005/8/layout/orgChart1"/>
    <dgm:cxn modelId="{36E9CFD6-7D79-4371-AFA9-6B8899EB46F3}" type="presParOf" srcId="{00787722-62C8-4C3F-B7AA-E4BE4D113AEF}" destId="{F1BFDA03-21AD-4213-8346-FC793F26401E}" srcOrd="2" destOrd="0" presId="urn:microsoft.com/office/officeart/2005/8/layout/orgChart1"/>
    <dgm:cxn modelId="{516A6CDB-A2B3-4FD2-ACE6-3BBA4B3FF985}" type="presParOf" srcId="{885377BA-F89F-4A19-AB4A-618BEE329984}" destId="{2AB55EF2-4E44-4407-9E32-D2C298C85937}" srcOrd="2" destOrd="0" presId="urn:microsoft.com/office/officeart/2005/8/layout/orgChart1"/>
    <dgm:cxn modelId="{555737BC-8348-4E0E-81E2-677BB59E6D3A}" type="presParOf" srcId="{986A2330-3945-4A24-8F20-F67C747E2F7B}" destId="{92985D94-C5B5-4A1D-BBC5-8C443047161C}" srcOrd="2" destOrd="0" presId="urn:microsoft.com/office/officeart/2005/8/layout/orgChart1"/>
    <dgm:cxn modelId="{1D8B1E2E-7525-4EFA-A209-FF40F60E3705}" type="presParOf" srcId="{7577CF4D-8FED-4EA9-BF02-69FDB71A3623}" destId="{42902F04-4A2B-4C42-AB77-0FE552B57EA9}" srcOrd="2" destOrd="0" presId="urn:microsoft.com/office/officeart/2005/8/layout/orgChart1"/>
    <dgm:cxn modelId="{BFA75890-1493-4C51-8330-48ED34E3D244}" type="presParOf" srcId="{2046F671-E8A7-42A1-8D83-CB2E8ECE8879}" destId="{ABE3A6DD-E76E-41F0-B657-0E221859A86B}" srcOrd="2" destOrd="0" presId="urn:microsoft.com/office/officeart/2005/8/layout/orgChart1"/>
    <dgm:cxn modelId="{327BA636-954A-4B1E-BE3F-71ED903C964E}" type="presParOf" srcId="{6DA649D5-645A-4A06-AD73-670A305EE53F}" destId="{2877BD44-D1ED-452D-AC3F-4A6DDEE536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9E704-016F-4C75-ABFB-2309E36FA6C9}">
      <dsp:nvSpPr>
        <dsp:cNvPr id="0" name=""/>
        <dsp:cNvSpPr/>
      </dsp:nvSpPr>
      <dsp:spPr>
        <a:xfrm>
          <a:off x="5797615" y="4198936"/>
          <a:ext cx="1315696" cy="293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702"/>
              </a:lnTo>
              <a:lnTo>
                <a:pt x="1315696" y="2937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FAA5D3-92A1-4E85-922A-538265B8230B}">
      <dsp:nvSpPr>
        <dsp:cNvPr id="0" name=""/>
        <dsp:cNvSpPr/>
      </dsp:nvSpPr>
      <dsp:spPr>
        <a:xfrm>
          <a:off x="4858344" y="3261263"/>
          <a:ext cx="793832" cy="68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863"/>
              </a:lnTo>
              <a:lnTo>
                <a:pt x="793832" y="684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26951-A10A-41E9-BD74-60FCB64B0E81}">
      <dsp:nvSpPr>
        <dsp:cNvPr id="0" name=""/>
        <dsp:cNvSpPr/>
      </dsp:nvSpPr>
      <dsp:spPr>
        <a:xfrm>
          <a:off x="4264223" y="2403531"/>
          <a:ext cx="373821" cy="494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135"/>
              </a:lnTo>
              <a:lnTo>
                <a:pt x="373821" y="4941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03F46-0CB4-4784-9D22-886BEE93BCFC}">
      <dsp:nvSpPr>
        <dsp:cNvPr id="0" name=""/>
        <dsp:cNvSpPr/>
      </dsp:nvSpPr>
      <dsp:spPr>
        <a:xfrm>
          <a:off x="2480295" y="1799430"/>
          <a:ext cx="1638489" cy="240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504"/>
              </a:lnTo>
              <a:lnTo>
                <a:pt x="1638489" y="2405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816D9-00C6-4D65-81F2-B108D0FB62C7}">
      <dsp:nvSpPr>
        <dsp:cNvPr id="0" name=""/>
        <dsp:cNvSpPr/>
      </dsp:nvSpPr>
      <dsp:spPr>
        <a:xfrm>
          <a:off x="1315255" y="1187846"/>
          <a:ext cx="985632" cy="344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878"/>
              </a:lnTo>
              <a:lnTo>
                <a:pt x="985632" y="3448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9FBDF-756B-4DFD-8C44-E2F33943FD74}">
      <dsp:nvSpPr>
        <dsp:cNvPr id="0" name=""/>
        <dsp:cNvSpPr/>
      </dsp:nvSpPr>
      <dsp:spPr>
        <a:xfrm>
          <a:off x="1094444" y="678134"/>
          <a:ext cx="2208108" cy="509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Image acquisition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1094444" y="678134"/>
        <a:ext cx="2208108" cy="509711"/>
      </dsp:txXfrm>
    </dsp:sp>
    <dsp:sp modelId="{93A63FDE-BB0C-4770-A561-BD5D2B76F18D}">
      <dsp:nvSpPr>
        <dsp:cNvPr id="0" name=""/>
        <dsp:cNvSpPr/>
      </dsp:nvSpPr>
      <dsp:spPr>
        <a:xfrm>
          <a:off x="2300888" y="1266019"/>
          <a:ext cx="1794073" cy="5334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Preprocessing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2300888" y="1266019"/>
        <a:ext cx="1794073" cy="533410"/>
      </dsp:txXfrm>
    </dsp:sp>
    <dsp:sp modelId="{440373AE-5ECB-4E5D-BE51-DA5E528B0FCF}">
      <dsp:nvSpPr>
        <dsp:cNvPr id="0" name=""/>
        <dsp:cNvSpPr/>
      </dsp:nvSpPr>
      <dsp:spPr>
        <a:xfrm>
          <a:off x="4118784" y="1676338"/>
          <a:ext cx="1454386" cy="7271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Object detection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4118784" y="1676338"/>
        <a:ext cx="1454386" cy="727193"/>
      </dsp:txXfrm>
    </dsp:sp>
    <dsp:sp modelId="{F05DE3CD-B47E-42E2-A870-FA719165D8DC}">
      <dsp:nvSpPr>
        <dsp:cNvPr id="0" name=""/>
        <dsp:cNvSpPr/>
      </dsp:nvSpPr>
      <dsp:spPr>
        <a:xfrm>
          <a:off x="4638044" y="2534070"/>
          <a:ext cx="2203003" cy="7271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Computing of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the features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4638044" y="2534070"/>
        <a:ext cx="2203003" cy="727193"/>
      </dsp:txXfrm>
    </dsp:sp>
    <dsp:sp modelId="{D6A2D5A2-98A2-4E05-BF3F-92D487716A5A}">
      <dsp:nvSpPr>
        <dsp:cNvPr id="0" name=""/>
        <dsp:cNvSpPr/>
      </dsp:nvSpPr>
      <dsp:spPr>
        <a:xfrm>
          <a:off x="5652177" y="3693318"/>
          <a:ext cx="1454386" cy="505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Classification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5652177" y="3693318"/>
        <a:ext cx="1454386" cy="505617"/>
      </dsp:txXfrm>
    </dsp:sp>
    <dsp:sp modelId="{9E291F18-9C7D-4A7E-9C33-3ED8359F4929}">
      <dsp:nvSpPr>
        <dsp:cNvPr id="0" name=""/>
        <dsp:cNvSpPr/>
      </dsp:nvSpPr>
      <dsp:spPr>
        <a:xfrm>
          <a:off x="7113312" y="4287835"/>
          <a:ext cx="1454386" cy="409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500"/>
            </a:spcAft>
            <a:buClrTx/>
            <a:buSzTx/>
            <a:buFontTx/>
            <a:buNone/>
            <a:tabLst/>
          </a:pPr>
          <a:r>
            <a:rPr kumimoji="0" lang="en-US" altLang="cs-CZ" sz="1700" b="1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CE" panose="020B0604020202020204" pitchFamily="34" charset="0"/>
            </a:rPr>
            <a:t>Class label</a:t>
          </a:r>
          <a:endParaRPr kumimoji="0" lang="cs-CZ" altLang="cs-CZ" sz="1700" b="1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CE" panose="020B0604020202020204" pitchFamily="34" charset="0"/>
          </a:endParaRPr>
        </a:p>
      </dsp:txBody>
      <dsp:txXfrm>
        <a:off x="7113312" y="4287835"/>
        <a:ext cx="1454386" cy="409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>
            <a:extLst>
              <a:ext uri="{FF2B5EF4-FFF2-40B4-BE49-F238E27FC236}">
                <a16:creationId xmlns:a16="http://schemas.microsoft.com/office/drawing/2014/main" id="{80DDAE3B-182E-68C5-27CB-C22E84D116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55011" name="Rectangle 3">
            <a:extLst>
              <a:ext uri="{FF2B5EF4-FFF2-40B4-BE49-F238E27FC236}">
                <a16:creationId xmlns:a16="http://schemas.microsoft.com/office/drawing/2014/main" id="{3EA77808-659F-666E-B3B0-D011EB5E7C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55012" name="Rectangle 4">
            <a:extLst>
              <a:ext uri="{FF2B5EF4-FFF2-40B4-BE49-F238E27FC236}">
                <a16:creationId xmlns:a16="http://schemas.microsoft.com/office/drawing/2014/main" id="{21DE25B0-C095-9FCB-7801-C42623B526A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55013" name="Rectangle 5">
            <a:extLst>
              <a:ext uri="{FF2B5EF4-FFF2-40B4-BE49-F238E27FC236}">
                <a16:creationId xmlns:a16="http://schemas.microsoft.com/office/drawing/2014/main" id="{72444FE3-557F-A6FB-231E-BFE3DB87C3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 b="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CF2A8-3CC4-45EC-A436-5F3E349A0E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1DEF17E-A4E6-7DE3-5093-4BE36B3323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28663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545C1D8-565B-1461-E4D6-2BC5F35621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849938" y="0"/>
            <a:ext cx="1008062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F5D24BB-75F4-A0F5-A3FB-DA7E032D95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7E2366A-5A0A-75CC-A9E3-15D9266949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787650" cy="1227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CA9B40AA-7B88-106C-BB1A-CBE55D3F3D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652463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spcAft>
                <a:spcPct val="0"/>
              </a:spcAft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78EDA0FE-DE67-0963-043F-0EC9320E52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496050" y="8869363"/>
            <a:ext cx="3619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 b="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8C26137-50F0-46C8-95E3-AB9AFF9E1F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C438EE4-B39E-AC4E-22E3-38EB2C663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BFD2C-6BA6-48A4-8BFC-B30806F92FED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1082370" name="Rectangle 2">
            <a:extLst>
              <a:ext uri="{FF2B5EF4-FFF2-40B4-BE49-F238E27FC236}">
                <a16:creationId xmlns:a16="http://schemas.microsoft.com/office/drawing/2014/main" id="{4F38497E-FDD8-A447-94EE-DFF354E8FE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082371" name="Rectangle 3">
            <a:extLst>
              <a:ext uri="{FF2B5EF4-FFF2-40B4-BE49-F238E27FC236}">
                <a16:creationId xmlns:a16="http://schemas.microsoft.com/office/drawing/2014/main" id="{F5A3943F-36E0-5EA7-9C94-859822B4B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/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258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7CB11-69E0-4A42-932D-32CFFD2EA76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62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881D53-49F5-4A47-A7C1-5703B702F97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257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6E092-E20B-4721-8D1A-A9E3412179F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918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A80B9-40E5-4521-6A9F-36971290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D5B58-E320-F7EC-7CD4-F71E11AA3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A74263-7916-51CB-7B4A-605DFD0DB22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DDA40A-35C9-38BA-2498-45EFBBBD527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592624C-E4B8-EBA3-75C0-67930B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837FE8E-6C74-F4C8-A629-4E495D4B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56DD769-EC72-A8CB-E830-99C73D6B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932A8FA-E8EF-41AE-B48D-9CBD6E75FD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420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FBF2E63-58D4-B2E1-1988-87B893F8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379D03B0-65D6-D85B-2AC5-19FB80F0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EF663FB-DAA3-FCB0-A0AA-DECCCFB6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464A9D-1A80-44D5-A42C-947237FE2C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637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965BA-B645-4403-86D9-FA909807146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825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46A4F-5D93-4EA1-B95B-571B80D803F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324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94130-E2C0-4966-91AF-6EA51A963E4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081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CF6A1-F313-47B7-9C1B-A2345849E19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828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C6E41-1826-421C-9868-37DCF3A1D04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602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D55D2-57D5-42BD-9559-CA86E933A88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561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01B4B-9D58-43DF-9A8B-476276FA230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240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2F0D4-2BF6-4205-BF48-C84EE64229F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322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B965BA-B645-4403-86D9-FA909807146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327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wmf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oleObject" Target="../embeddings/oleObject9.bin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cholarpedia.org/article/File:PI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wmf"/><Relationship Id="rId4" Type="http://schemas.openxmlformats.org/officeDocument/2006/relationships/image" Target="../media/image8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70" name="Picture 22">
            <a:extLst>
              <a:ext uri="{FF2B5EF4-FFF2-40B4-BE49-F238E27FC236}">
                <a16:creationId xmlns:a16="http://schemas.microsoft.com/office/drawing/2014/main" id="{483F708B-6C96-8455-F503-9BB119C42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4" t="28540" r="3201" b="33269"/>
          <a:stretch>
            <a:fillRect/>
          </a:stretch>
        </p:blipFill>
        <p:spPr bwMode="auto">
          <a:xfrm>
            <a:off x="4079776" y="4912668"/>
            <a:ext cx="2571527" cy="16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0" name="Picture 3">
            <a:extLst>
              <a:ext uri="{FF2B5EF4-FFF2-40B4-BE49-F238E27FC236}">
                <a16:creationId xmlns:a16="http://schemas.microsoft.com/office/drawing/2014/main" id="{DBA97B4E-6DDA-5AED-90EB-58349A3D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6" y="2060576"/>
            <a:ext cx="2663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Rectangle 3">
            <a:extLst>
              <a:ext uri="{FF2B5EF4-FFF2-40B4-BE49-F238E27FC236}">
                <a16:creationId xmlns:a16="http://schemas.microsoft.com/office/drawing/2014/main" id="{C5A5A8C3-A98D-1B2D-2458-DEDCF15CA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1916113"/>
            <a:ext cx="5184775" cy="18732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0A447BF5-016D-235F-EE5F-30E9689BE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213100"/>
            <a:ext cx="527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32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1600">
              <a:solidFill>
                <a:srgbClr val="006666"/>
              </a:solidFill>
              <a:latin typeface="Lucida Sans" panose="020B0602030504020204" pitchFamily="34" charset="0"/>
            </a:endParaRP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02AE839C-CC01-CCD4-ABB6-A424CFC2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3789363"/>
            <a:ext cx="2808287" cy="1079500"/>
          </a:xfrm>
          <a:prstGeom prst="rect">
            <a:avLst/>
          </a:prstGeom>
          <a:solidFill>
            <a:srgbClr val="FF66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FF645596-36A8-1AEF-C4D2-B2A9F193E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4868863"/>
            <a:ext cx="3167063" cy="1223962"/>
          </a:xfrm>
          <a:prstGeom prst="rect">
            <a:avLst/>
          </a:prstGeom>
          <a:solidFill>
            <a:srgbClr val="0066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DC10ACF-51E2-E1B6-63BA-9CCAEA1B4E1E}"/>
              </a:ext>
            </a:extLst>
          </p:cNvPr>
          <p:cNvGraphicFramePr/>
          <p:nvPr>
            <p:extLst/>
          </p:nvPr>
        </p:nvGraphicFramePr>
        <p:xfrm>
          <a:off x="1703512" y="1319213"/>
          <a:ext cx="9647237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8869" name="Picture 21">
            <a:extLst>
              <a:ext uri="{FF2B5EF4-FFF2-40B4-BE49-F238E27FC236}">
                <a16:creationId xmlns:a16="http://schemas.microsoft.com/office/drawing/2014/main" id="{9A5B0271-65F4-4567-4A79-E4186CF8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 b="17636"/>
          <a:stretch>
            <a:fillRect/>
          </a:stretch>
        </p:blipFill>
        <p:spPr bwMode="auto">
          <a:xfrm>
            <a:off x="2315844" y="3952875"/>
            <a:ext cx="2016125" cy="91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499FDE5-448A-C319-8CB6-CD498ABDA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Visual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Object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Recognition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extLst>
              <a:ext uri="{FF2B5EF4-FFF2-40B4-BE49-F238E27FC236}">
                <a16:creationId xmlns:a16="http://schemas.microsoft.com/office/drawing/2014/main" id="{46AF084D-4EDE-7742-6461-657500A6A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82" y="2276872"/>
            <a:ext cx="10297144" cy="30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en-US" altLang="cs-CZ" sz="3200" b="0" dirty="0">
              <a:sym typeface="Wingdings" panose="05000000000000000000" pitchFamily="2" charset="2"/>
            </a:endParaRPr>
          </a:p>
          <a:p>
            <a:pPr>
              <a:buFontTx/>
              <a:buChar char="•"/>
            </a:pPr>
            <a:r>
              <a:rPr lang="en-US" altLang="cs-CZ" sz="3200" b="0" dirty="0">
                <a:sym typeface="Wingdings" panose="05000000000000000000" pitchFamily="2" charset="2"/>
              </a:rPr>
              <a:t> Depending on              </a:t>
            </a:r>
            <a:r>
              <a:rPr lang="en-US" altLang="cs-CZ" sz="3200" b="0" i="1" dirty="0"/>
              <a:t>,</a:t>
            </a:r>
            <a:r>
              <a:rPr lang="en-US" altLang="cs-CZ" sz="3200" dirty="0"/>
              <a:t> </a:t>
            </a:r>
            <a:r>
              <a:rPr lang="en-US" altLang="cs-CZ" sz="3200" b="0" dirty="0">
                <a:sym typeface="Wingdings" panose="05000000000000000000" pitchFamily="2" charset="2"/>
              </a:rPr>
              <a:t>NN classifier may not be linear</a:t>
            </a:r>
          </a:p>
          <a:p>
            <a:endParaRPr lang="en-US" altLang="cs-CZ" sz="3200" b="0" dirty="0">
              <a:sym typeface="Wingdings" panose="05000000000000000000" pitchFamily="2" charset="2"/>
            </a:endParaRPr>
          </a:p>
          <a:p>
            <a:pPr>
              <a:buFontTx/>
              <a:buChar char="•"/>
            </a:pPr>
            <a:r>
              <a:rPr lang="en-US" altLang="cs-CZ" sz="3200" b="0" dirty="0">
                <a:sym typeface="Wingdings" panose="05000000000000000000" pitchFamily="2" charset="2"/>
              </a:rPr>
              <a:t> NN classifier is sensitive to outliers </a:t>
            </a:r>
            <a:r>
              <a:rPr lang="cs-CZ" altLang="cs-CZ" sz="3200" b="0" dirty="0">
                <a:sym typeface="Wingdings" panose="05000000000000000000" pitchFamily="2" charset="2"/>
              </a:rPr>
              <a:t> </a:t>
            </a:r>
            <a:r>
              <a:rPr lang="en-US" altLang="cs-CZ" sz="3200" b="0" dirty="0"/>
              <a:t>k-NN classifier</a:t>
            </a:r>
          </a:p>
          <a:p>
            <a:endParaRPr lang="cs-CZ" altLang="cs-CZ" sz="3200" b="0" dirty="0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731C1A96-A16D-CE07-CA79-FDAFEE3D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825750"/>
            <a:ext cx="13684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D258823-9241-AA68-5C95-A6AD773C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Minimum distance (NN)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EA44AC2-F182-1BA9-AD6E-AAC9589D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1463" r="43359" b="18489"/>
          <a:stretch>
            <a:fillRect/>
          </a:stretch>
        </p:blipFill>
        <p:spPr bwMode="auto">
          <a:xfrm>
            <a:off x="2999655" y="1124746"/>
            <a:ext cx="5689525" cy="568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524CD055-2838-D8B0-4653-26D0CB90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Voronoi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polygons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53D3396D-C65A-2E76-5602-B92428FB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161419"/>
            <a:ext cx="8712968" cy="65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5B50ADA-2710-4995-CA0A-8449D70C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47260"/>
            <a:ext cx="5183684" cy="423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D090AA96-5259-DD21-5A08-769433CB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17" y="1147260"/>
            <a:ext cx="4726987" cy="423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>
            <a:extLst>
              <a:ext uri="{FF2B5EF4-FFF2-40B4-BE49-F238E27FC236}">
                <a16:creationId xmlns:a16="http://schemas.microsoft.com/office/drawing/2014/main" id="{44A5AAAE-04D8-CFD9-7DDC-CD6D7D3AD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36" y="2492896"/>
            <a:ext cx="10153128" cy="30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cs-CZ" sz="3200" b="0" dirty="0">
                <a:sym typeface="Wingdings" panose="05000000000000000000" pitchFamily="2" charset="2"/>
              </a:rPr>
              <a:t> NN classifier is sensitive to outliers </a:t>
            </a:r>
            <a:r>
              <a:rPr lang="cs-CZ" altLang="cs-CZ" sz="3200" b="0" dirty="0">
                <a:sym typeface="Wingdings" panose="05000000000000000000" pitchFamily="2" charset="2"/>
              </a:rPr>
              <a:t> </a:t>
            </a:r>
            <a:r>
              <a:rPr lang="en-US" altLang="cs-CZ" sz="3200" b="0" dirty="0"/>
              <a:t>k-NN classifier</a:t>
            </a:r>
          </a:p>
          <a:p>
            <a:endParaRPr lang="en-US" altLang="cs-CZ" sz="3200" b="0" dirty="0"/>
          </a:p>
          <a:p>
            <a:pPr>
              <a:buFontTx/>
              <a:buChar char="•"/>
            </a:pPr>
            <a:r>
              <a:rPr lang="en-US" altLang="cs-CZ" sz="3200" b="0" dirty="0"/>
              <a:t> It finds the nearest training points unless </a:t>
            </a:r>
            <a:r>
              <a:rPr lang="en-US" altLang="cs-CZ" sz="3200" b="0" i="1" dirty="0"/>
              <a:t>k</a:t>
            </a:r>
            <a:r>
              <a:rPr lang="en-US" altLang="cs-CZ" sz="3200" b="0" dirty="0"/>
              <a:t> </a:t>
            </a:r>
          </a:p>
          <a:p>
            <a:r>
              <a:rPr lang="en-US" altLang="cs-CZ" sz="3200" b="0" dirty="0"/>
              <a:t>  samples belonging to one class has been reached</a:t>
            </a:r>
          </a:p>
          <a:p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6E997F-9CAB-ACFF-7263-FE80D28EE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k-NN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>
            <a:extLst>
              <a:ext uri="{FF2B5EF4-FFF2-40B4-BE49-F238E27FC236}">
                <a16:creationId xmlns:a16="http://schemas.microsoft.com/office/drawing/2014/main" id="{12A8D182-84BF-05AE-5E90-0D788AD9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b="7234"/>
          <a:stretch>
            <a:fillRect/>
          </a:stretch>
        </p:blipFill>
        <p:spPr bwMode="auto">
          <a:xfrm>
            <a:off x="3251684" y="1268760"/>
            <a:ext cx="5688631" cy="53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5FAF637-EBF0-B2D1-F552-B9F01649D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k-NN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69930BDD-D51D-5950-D1E8-0463ACD54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1368247"/>
            <a:ext cx="81369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/>
              <a:t>Discriminant functions g(x) are hyperplanes</a:t>
            </a:r>
            <a:endParaRPr lang="cs-CZ" altLang="cs-CZ" sz="3200" b="0" dirty="0"/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06EBC24C-9322-3302-D0D9-54C70FAA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7365" r="50111" b="33269"/>
          <a:stretch>
            <a:fillRect/>
          </a:stretch>
        </p:blipFill>
        <p:spPr bwMode="auto">
          <a:xfrm>
            <a:off x="6816726" y="2191524"/>
            <a:ext cx="4607866" cy="420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FD1C8551-C542-BCFC-A386-B5DBEBE6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40904" r="29115" b="21463"/>
          <a:stretch>
            <a:fillRect/>
          </a:stretch>
        </p:blipFill>
        <p:spPr bwMode="auto">
          <a:xfrm>
            <a:off x="911424" y="2243584"/>
            <a:ext cx="5689401" cy="423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586183B-0AF4-5584-CC1A-C401682A3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Linear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FF617120-E6AF-9A9B-21BC-B6C0E98A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2" y="2195514"/>
            <a:ext cx="11474568" cy="404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43497401-1771-42F5-107B-F60590DB7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118" y="1353166"/>
            <a:ext cx="42877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Maximizing the margin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0F06AA6-49D8-0A90-D057-D00BFD45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„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Optimal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“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linear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>
            <a:extLst>
              <a:ext uri="{FF2B5EF4-FFF2-40B4-BE49-F238E27FC236}">
                <a16:creationId xmlns:a16="http://schemas.microsoft.com/office/drawing/2014/main" id="{74E31A0E-78AF-657A-E741-F87EC5561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760" y="1481137"/>
            <a:ext cx="4649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“Optimal” linear classifier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318F90B4-D186-E118-88E4-534F7724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59" y="2050896"/>
            <a:ext cx="9161481" cy="47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0BB45DC-45C4-57EE-745B-E5B119D3A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Support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vector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machine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(SVM)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>
            <a:extLst>
              <a:ext uri="{FF2B5EF4-FFF2-40B4-BE49-F238E27FC236}">
                <a16:creationId xmlns:a16="http://schemas.microsoft.com/office/drawing/2014/main" id="{B6429B13-9650-9A80-30EC-D5A9D6F48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556792"/>
            <a:ext cx="11377264" cy="492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Training algorithm:</a:t>
            </a:r>
            <a:r>
              <a:rPr lang="en-US" altLang="cs-CZ" sz="3200" b="0" dirty="0">
                <a:solidFill>
                  <a:schemeClr val="tx1"/>
                </a:solidFill>
              </a:rPr>
              <a:t> Discrete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many versions</a:t>
            </a:r>
          </a:p>
          <a:p>
            <a:endParaRPr lang="en-US" altLang="cs-CZ" sz="3200" b="0" dirty="0">
              <a:solidFill>
                <a:schemeClr val="tx1"/>
              </a:solidFill>
            </a:endParaRPr>
          </a:p>
          <a:p>
            <a:endParaRPr lang="cs-CZ" altLang="cs-CZ" sz="3200" b="0" dirty="0">
              <a:solidFill>
                <a:srgbClr val="006699"/>
              </a:solidFill>
            </a:endParaRPr>
          </a:p>
          <a:p>
            <a:endParaRPr lang="en-US" altLang="cs-CZ" sz="3200" b="0" dirty="0">
              <a:solidFill>
                <a:srgbClr val="006699"/>
              </a:solidFill>
            </a:endParaRPr>
          </a:p>
          <a:p>
            <a:r>
              <a:rPr lang="en-US" altLang="cs-CZ" sz="3200" dirty="0">
                <a:solidFill>
                  <a:srgbClr val="009999"/>
                </a:solidFill>
              </a:rPr>
              <a:t>Drawbacks: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very sensitive to outliers and noise</a:t>
            </a:r>
            <a:endParaRPr lang="en-US" altLang="cs-CZ" sz="3200" b="0" dirty="0">
              <a:solidFill>
                <a:srgbClr val="006699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does not consider the shape and the size of the training set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F16B50F4-0194-B03C-606E-908BBE54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r="6744"/>
          <a:stretch>
            <a:fillRect/>
          </a:stretch>
        </p:blipFill>
        <p:spPr bwMode="auto">
          <a:xfrm>
            <a:off x="6672064" y="2195637"/>
            <a:ext cx="2952328" cy="2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E3384FB-1D42-00F5-0F7A-F008504E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Support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vector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machine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(SVM)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0699A9F-4DCF-EAD0-2745-5B701465ED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04976" y="1267223"/>
            <a:ext cx="7632848" cy="5794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dirty="0">
                <a:solidFill>
                  <a:srgbClr val="003300"/>
                </a:solidFill>
                <a:latin typeface="Arial CE" panose="020B0604020202020204" pitchFamily="34" charset="0"/>
              </a:rPr>
              <a:t>Equivalent to a partitioning of the feature space</a:t>
            </a:r>
          </a:p>
          <a:p>
            <a:pPr>
              <a:buFontTx/>
              <a:buNone/>
            </a:pPr>
            <a:endParaRPr lang="en-US" altLang="cs-CZ" b="1" baseline="30000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buFontTx/>
              <a:buNone/>
            </a:pPr>
            <a:endParaRPr lang="en-US" altLang="cs-CZ" b="1" baseline="30000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buFontTx/>
              <a:buNone/>
            </a:pPr>
            <a:endParaRPr lang="en-US" altLang="cs-CZ" b="1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buFontTx/>
              <a:buNone/>
            </a:pPr>
            <a:endParaRPr lang="en-US" altLang="cs-CZ" b="1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FF3C0B75-0BC4-12CF-CEF4-647E0540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213100"/>
            <a:ext cx="527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1600">
              <a:solidFill>
                <a:srgbClr val="006666"/>
              </a:solidFill>
              <a:latin typeface="Lucida Sans" panose="020B0602030504020204" pitchFamily="34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52B3FBB0-44E8-DE53-E828-33E05FA01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00" y="2997200"/>
            <a:ext cx="5132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1600">
              <a:solidFill>
                <a:srgbClr val="006666"/>
              </a:solidFill>
              <a:latin typeface="Lucida Sans" panose="020B0602030504020204" pitchFamily="34" charset="0"/>
            </a:endParaRPr>
          </a:p>
        </p:txBody>
      </p:sp>
      <p:sp>
        <p:nvSpPr>
          <p:cNvPr id="818181" name="Text Box 5">
            <a:extLst>
              <a:ext uri="{FF2B5EF4-FFF2-40B4-BE49-F238E27FC236}">
                <a16:creationId xmlns:a16="http://schemas.microsoft.com/office/drawing/2014/main" id="{D52DA22A-DCB4-2857-47F9-6C69672B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891" y="6092826"/>
            <a:ext cx="813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Independent of the particular application 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pic>
        <p:nvPicPr>
          <p:cNvPr id="39942" name="Picture 6">
            <a:extLst>
              <a:ext uri="{FF2B5EF4-FFF2-40B4-BE49-F238E27FC236}">
                <a16:creationId xmlns:a16="http://schemas.microsoft.com/office/drawing/2014/main" id="{892DDCC0-74CF-76C8-9977-3DFDE4B7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989139"/>
            <a:ext cx="54006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1EA9F1F-D124-64C6-B3D8-9FC63425D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rule 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>
            <a:extLst>
              <a:ext uri="{FF2B5EF4-FFF2-40B4-BE49-F238E27FC236}">
                <a16:creationId xmlns:a16="http://schemas.microsoft.com/office/drawing/2014/main" id="{62334BEC-6A6F-A210-5B4C-03B1006FE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420857"/>
            <a:ext cx="6192688" cy="6016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CF7A86A-6362-4D74-3723-F37C33C2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0" b="7303"/>
          <a:stretch>
            <a:fillRect/>
          </a:stretch>
        </p:blipFill>
        <p:spPr bwMode="auto">
          <a:xfrm>
            <a:off x="2207568" y="1340768"/>
            <a:ext cx="7776864" cy="37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DE778DDA-15F5-D014-F372-A83F8F62A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118" y="5445224"/>
            <a:ext cx="6227763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Cost function penalizes the errors</a:t>
            </a:r>
          </a:p>
          <a:p>
            <a:r>
              <a:rPr lang="en-US" altLang="cs-CZ" sz="3200" b="0" dirty="0">
                <a:solidFill>
                  <a:schemeClr val="tx1"/>
                </a:solidFill>
              </a:rPr>
              <a:t>Regularization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B87F93B-AC45-5756-89D6-B5F3C7845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Soft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margin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SVM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C65B3D70-AF7E-8BE1-1BF4-9F0965A6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r="65160" b="11061"/>
          <a:stretch>
            <a:fillRect/>
          </a:stretch>
        </p:blipFill>
        <p:spPr bwMode="auto">
          <a:xfrm>
            <a:off x="4459722" y="1221108"/>
            <a:ext cx="3239864" cy="38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897BBBEE-181B-9C8A-B1A7-8D907A39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5347173"/>
            <a:ext cx="70850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How to make them linearly separable?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CE8272-3251-22F7-58D4-D3EA9D2E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SVM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for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linearly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non-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separable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08CD6EF0-0030-F39B-5C58-F1D966DD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1061"/>
          <a:stretch>
            <a:fillRect/>
          </a:stretch>
        </p:blipFill>
        <p:spPr bwMode="auto">
          <a:xfrm>
            <a:off x="1919536" y="1412776"/>
            <a:ext cx="8352928" cy="34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6FB6BC12-3FF6-8349-B5C1-9A7AB28DD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993" y="5589240"/>
            <a:ext cx="46720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“Curse of dimensionality”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8749D9E-F384-7CD9-74AE-8F6345D5C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Increasing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number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features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FEC72DCF-FEEF-03B2-631D-3D1E6D2E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 b="30443"/>
          <a:stretch>
            <a:fillRect/>
          </a:stretch>
        </p:blipFill>
        <p:spPr bwMode="auto">
          <a:xfrm>
            <a:off x="7320136" y="2154263"/>
            <a:ext cx="3960811" cy="311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4226F769-45B4-9CFA-89EA-02E0A068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r="47725" b="11061"/>
          <a:stretch>
            <a:fillRect/>
          </a:stretch>
        </p:blipFill>
        <p:spPr bwMode="auto">
          <a:xfrm>
            <a:off x="1800293" y="1455067"/>
            <a:ext cx="4968305" cy="394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id="{6C92E0FA-0D95-5E22-9972-69A03B575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5877272"/>
            <a:ext cx="5143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>
                <a:solidFill>
                  <a:schemeClr val="tx1"/>
                </a:solidFill>
              </a:rPr>
              <a:t>“Overtraining/undertraining”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704CB586-7DAB-9196-3304-9F3870D3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446" y="1359626"/>
            <a:ext cx="36231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“The kernel trick”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A62921A-EC33-DF68-2CE3-C21EFD6F8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Mapping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features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into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another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space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1C8326D-41CE-2722-01FB-23B478460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52EAC3-27B2-D1FD-DF11-B1C4BF43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25391" r="20476" b="13585"/>
          <a:stretch>
            <a:fillRect/>
          </a:stretch>
        </p:blipFill>
        <p:spPr bwMode="auto">
          <a:xfrm>
            <a:off x="3091048" y="1196752"/>
            <a:ext cx="5977211" cy="553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0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412AF48C-4E34-36E4-F418-183A052AA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2204864"/>
            <a:ext cx="9313768" cy="30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/>
              <a:t>Assumption</a:t>
            </a:r>
            <a:r>
              <a:rPr lang="en-US" altLang="cs-CZ" sz="3200" b="0" dirty="0"/>
              <a:t>: feature values are random variables</a:t>
            </a:r>
          </a:p>
          <a:p>
            <a:endParaRPr lang="en-US" altLang="cs-CZ" sz="3200" b="0" dirty="0"/>
          </a:p>
          <a:p>
            <a:r>
              <a:rPr lang="en-US" altLang="cs-CZ" sz="3200" b="0" dirty="0"/>
              <a:t>Statistic classifier, the decision is probabilistic</a:t>
            </a:r>
          </a:p>
          <a:p>
            <a:endParaRPr lang="en-US" altLang="cs-CZ" sz="3200" b="0" dirty="0"/>
          </a:p>
          <a:p>
            <a:r>
              <a:rPr lang="en-US" altLang="cs-CZ" sz="3200" b="0" dirty="0"/>
              <a:t>It is based on the </a:t>
            </a:r>
            <a:r>
              <a:rPr lang="en-US" altLang="cs-CZ" sz="3200" dirty="0">
                <a:solidFill>
                  <a:srgbClr val="009999"/>
                </a:solidFill>
              </a:rPr>
              <a:t>Bayes rule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1C8326D-41CE-2722-01FB-23B478460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1DB1FD5F-6D55-B233-EE7D-25D08D71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27365" r="38933" b="26367"/>
          <a:stretch>
            <a:fillRect/>
          </a:stretch>
        </p:blipFill>
        <p:spPr bwMode="auto">
          <a:xfrm>
            <a:off x="3757458" y="2636912"/>
            <a:ext cx="4103687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4">
            <a:extLst>
              <a:ext uri="{FF2B5EF4-FFF2-40B4-BE49-F238E27FC236}">
                <a16:creationId xmlns:a16="http://schemas.microsoft.com/office/drawing/2014/main" id="{56B3E939-FEAE-427B-E837-E6847B6CA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852" y="2687580"/>
            <a:ext cx="1731371" cy="9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b="0" i="1" dirty="0"/>
              <a:t>A posteriori</a:t>
            </a:r>
          </a:p>
          <a:p>
            <a:r>
              <a:rPr lang="en-US" altLang="cs-CZ" b="0" dirty="0"/>
              <a:t>probability</a:t>
            </a:r>
            <a:endParaRPr lang="cs-CZ" altLang="cs-CZ" b="0" dirty="0"/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37BE0BEC-3E0B-2F3E-6B42-68B880DF7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946" y="1556792"/>
            <a:ext cx="4428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dirty="0"/>
              <a:t>Class-conditional</a:t>
            </a:r>
            <a:r>
              <a:rPr lang="cs-CZ" altLang="cs-CZ" dirty="0"/>
              <a:t> </a:t>
            </a:r>
            <a:r>
              <a:rPr lang="en-US" altLang="cs-CZ" dirty="0"/>
              <a:t>probability</a:t>
            </a:r>
            <a:endParaRPr lang="cs-CZ" altLang="cs-CZ" dirty="0"/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1DAE3387-2A00-40FF-B33B-1071C67E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256" y="2636912"/>
            <a:ext cx="1590500" cy="9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b="0" i="1" dirty="0"/>
              <a:t>A priori</a:t>
            </a:r>
          </a:p>
          <a:p>
            <a:r>
              <a:rPr lang="en-US" altLang="cs-CZ" b="0" dirty="0"/>
              <a:t>probability</a:t>
            </a:r>
            <a:endParaRPr lang="cs-CZ" altLang="cs-CZ" b="0" dirty="0"/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17AFA192-3180-38C9-1C04-981987662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205" y="4581128"/>
            <a:ext cx="1590500" cy="9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b="0" dirty="0"/>
              <a:t>Total </a:t>
            </a:r>
          </a:p>
          <a:p>
            <a:r>
              <a:rPr lang="en-US" altLang="cs-CZ" b="0" dirty="0"/>
              <a:t>probability</a:t>
            </a:r>
            <a:endParaRPr lang="cs-CZ" altLang="cs-CZ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5EA89CE-B9FF-2BA2-2560-C2B3787C2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>
            <a:extLst>
              <a:ext uri="{FF2B5EF4-FFF2-40B4-BE49-F238E27FC236}">
                <a16:creationId xmlns:a16="http://schemas.microsoft.com/office/drawing/2014/main" id="{853D0C03-8B7E-F9D2-0BD6-D1CFCB59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27365" r="69118" b="56325"/>
          <a:stretch>
            <a:fillRect/>
          </a:stretch>
        </p:blipFill>
        <p:spPr bwMode="auto">
          <a:xfrm>
            <a:off x="5376069" y="2099469"/>
            <a:ext cx="1439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6" name="Text Box 2">
            <a:extLst>
              <a:ext uri="{FF2B5EF4-FFF2-40B4-BE49-F238E27FC236}">
                <a16:creationId xmlns:a16="http://schemas.microsoft.com/office/drawing/2014/main" id="{6636DDD9-837B-4E6D-FB07-4756DA7BB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349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DEA602C0-8C34-25B5-5967-13895B1E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610" y="1769773"/>
            <a:ext cx="7704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Main idea: </a:t>
            </a:r>
            <a:r>
              <a:rPr lang="en-US" altLang="cs-CZ" sz="3200" b="0" dirty="0"/>
              <a:t>maximize posterior probability </a:t>
            </a:r>
            <a:endParaRPr lang="cs-CZ" altLang="cs-CZ" sz="3200" dirty="0"/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3F792747-9384-77BD-CD76-B906C6087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297" y="3344512"/>
            <a:ext cx="90027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/>
              <a:t>Since it is hard to do directly, we rather maximize</a:t>
            </a:r>
            <a:endParaRPr lang="cs-CZ" altLang="cs-CZ" sz="3200" b="0" dirty="0"/>
          </a:p>
        </p:txBody>
      </p:sp>
      <p:pic>
        <p:nvPicPr>
          <p:cNvPr id="77831" name="Picture 7">
            <a:extLst>
              <a:ext uri="{FF2B5EF4-FFF2-40B4-BE49-F238E27FC236}">
                <a16:creationId xmlns:a16="http://schemas.microsoft.com/office/drawing/2014/main" id="{28CC40CC-4419-5C1B-2735-33FD16D9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27365" r="40965" b="63928"/>
          <a:stretch>
            <a:fillRect/>
          </a:stretch>
        </p:blipFill>
        <p:spPr bwMode="auto">
          <a:xfrm>
            <a:off x="5267325" y="3998052"/>
            <a:ext cx="21605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2" name="Picture 8">
            <a:extLst>
              <a:ext uri="{FF2B5EF4-FFF2-40B4-BE49-F238E27FC236}">
                <a16:creationId xmlns:a16="http://schemas.microsoft.com/office/drawing/2014/main" id="{D56D5058-360D-65C5-D9BA-BCDD95CB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27365" r="51579" b="63928"/>
          <a:stretch>
            <a:fillRect/>
          </a:stretch>
        </p:blipFill>
        <p:spPr bwMode="auto">
          <a:xfrm>
            <a:off x="5735637" y="5618688"/>
            <a:ext cx="12239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3" name="Text Box 9">
            <a:extLst>
              <a:ext uri="{FF2B5EF4-FFF2-40B4-BE49-F238E27FC236}">
                <a16:creationId xmlns:a16="http://schemas.microsoft.com/office/drawing/2014/main" id="{57E60671-3808-C5F5-A6F9-A3F80B61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590" y="5039251"/>
            <a:ext cx="7604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/>
              <a:t>In case of equal priors, we maximize only</a:t>
            </a:r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E210EE-4338-71AE-D035-70A9BACB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7" name="Text Box 3">
            <a:extLst>
              <a:ext uri="{FF2B5EF4-FFF2-40B4-BE49-F238E27FC236}">
                <a16:creationId xmlns:a16="http://schemas.microsoft.com/office/drawing/2014/main" id="{BA657E5C-834F-7BDC-B61E-CA600873B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4155430"/>
            <a:ext cx="8784976" cy="219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Parametric estimate (assuming pdf is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of a known form, e.g. Gaussian)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Non-parametric estimate (pdf is unknown or too complex)</a:t>
            </a:r>
            <a:r>
              <a:rPr lang="en-US" altLang="cs-CZ" sz="3200" dirty="0"/>
              <a:t>   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C4503A54-1AF4-C1FB-E2A8-9A0F8D29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1426289"/>
            <a:ext cx="8784976" cy="23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From the case studies performed before       	(OCR, speech recognition)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From the </a:t>
            </a:r>
            <a:r>
              <a:rPr lang="en-US" altLang="cs-CZ" sz="3200" b="0" dirty="0" err="1"/>
              <a:t>occurence</a:t>
            </a:r>
            <a:r>
              <a:rPr lang="en-US" altLang="cs-CZ" sz="3200" b="0" dirty="0"/>
              <a:t> in the training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Assumption of equal priors</a:t>
            </a:r>
            <a:endParaRPr lang="cs-CZ" altLang="cs-CZ" sz="3200" b="0" dirty="0"/>
          </a:p>
        </p:txBody>
      </p:sp>
      <p:pic>
        <p:nvPicPr>
          <p:cNvPr id="79878" name="Picture 6">
            <a:extLst>
              <a:ext uri="{FF2B5EF4-FFF2-40B4-BE49-F238E27FC236}">
                <a16:creationId xmlns:a16="http://schemas.microsoft.com/office/drawing/2014/main" id="{CA7A20F6-3B17-A2EE-320A-AB451A4E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2" t="27365" r="40965" b="63928"/>
          <a:stretch>
            <a:fillRect/>
          </a:stretch>
        </p:blipFill>
        <p:spPr bwMode="auto">
          <a:xfrm>
            <a:off x="1145382" y="1426289"/>
            <a:ext cx="1008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6311" name="Picture 7">
            <a:extLst>
              <a:ext uri="{FF2B5EF4-FFF2-40B4-BE49-F238E27FC236}">
                <a16:creationId xmlns:a16="http://schemas.microsoft.com/office/drawing/2014/main" id="{8086E9C1-A067-BDAF-5474-DCA63B5E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27365" r="51183" b="63928"/>
          <a:stretch>
            <a:fillRect/>
          </a:stretch>
        </p:blipFill>
        <p:spPr bwMode="auto">
          <a:xfrm>
            <a:off x="1019969" y="4005264"/>
            <a:ext cx="12588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E88D3-5C7E-DAAD-4BF9-413EA33F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How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to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estimate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                  ?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CA6685-6EDA-E802-1223-0AD9663B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27365" r="40965" b="63928"/>
          <a:stretch>
            <a:fillRect/>
          </a:stretch>
        </p:blipFill>
        <p:spPr bwMode="auto">
          <a:xfrm>
            <a:off x="6528048" y="159303"/>
            <a:ext cx="2790027" cy="74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14FEA63-1467-E8D6-8F51-098D381FFF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2420939"/>
            <a:ext cx="9144000" cy="3527425"/>
          </a:xfrm>
        </p:spPr>
        <p:txBody>
          <a:bodyPr/>
          <a:lstStyle/>
          <a:p>
            <a:r>
              <a:rPr lang="en-US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Supervised PR </a:t>
            </a:r>
          </a:p>
          <a:p>
            <a:pPr>
              <a:buFontTx/>
              <a:buNone/>
            </a:pPr>
            <a:r>
              <a:rPr lang="en-US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    – training set available for each class</a:t>
            </a:r>
          </a:p>
          <a:p>
            <a:pPr>
              <a:buFontTx/>
              <a:buNone/>
            </a:pPr>
            <a:endParaRPr lang="en-US" altLang="cs-CZ" b="1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r>
              <a:rPr lang="en-US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Unsupervised PR (clustering) </a:t>
            </a:r>
          </a:p>
          <a:p>
            <a:pPr>
              <a:buFontTx/>
              <a:buNone/>
            </a:pPr>
            <a:r>
              <a:rPr lang="en-US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   – training set not available, No. of classes may not </a:t>
            </a:r>
            <a:r>
              <a:rPr lang="cs-CZ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      </a:t>
            </a:r>
            <a:r>
              <a:rPr lang="en-US" altLang="cs-CZ" b="1" dirty="0">
                <a:solidFill>
                  <a:srgbClr val="003300"/>
                </a:solidFill>
                <a:latin typeface="Arial CE" panose="020B0604020202020204" pitchFamily="34" charset="0"/>
              </a:rPr>
              <a:t>be known</a:t>
            </a:r>
            <a:endParaRPr lang="cs-CZ" altLang="cs-CZ" b="1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1301E224-001E-86CF-E1A1-8F4678870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213100"/>
            <a:ext cx="527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1600">
              <a:solidFill>
                <a:srgbClr val="006666"/>
              </a:solidFill>
              <a:latin typeface="Lucida Sans" panose="020B0602030504020204" pitchFamily="34" charset="0"/>
            </a:endParaRP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0AAA18E1-41BD-CDA0-DAF6-669F86AD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00" y="2997200"/>
            <a:ext cx="5132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1600">
              <a:solidFill>
                <a:srgbClr val="006666"/>
              </a:solidFill>
              <a:latin typeface="Lucida Sans" panose="020B0602030504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F4F4DB7-CAA5-D32D-1DAA-DCB8858D6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Pattern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Recognition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>
            <a:extLst>
              <a:ext uri="{FF2B5EF4-FFF2-40B4-BE49-F238E27FC236}">
                <a16:creationId xmlns:a16="http://schemas.microsoft.com/office/drawing/2014/main" id="{70B945A5-F237-5CF1-5C52-EB9B4705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16536" r="15300" b="66733"/>
          <a:stretch>
            <a:fillRect/>
          </a:stretch>
        </p:blipFill>
        <p:spPr bwMode="auto">
          <a:xfrm>
            <a:off x="3647728" y="5301101"/>
            <a:ext cx="5184775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7333" name="Picture 5">
            <a:extLst>
              <a:ext uri="{FF2B5EF4-FFF2-40B4-BE49-F238E27FC236}">
                <a16:creationId xmlns:a16="http://schemas.microsoft.com/office/drawing/2014/main" id="{F7852B63-B26A-77C4-FFD6-6FD1AC3E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12587" r="4964" b="10634"/>
          <a:stretch>
            <a:fillRect/>
          </a:stretch>
        </p:blipFill>
        <p:spPr bwMode="auto">
          <a:xfrm>
            <a:off x="1757889" y="1267263"/>
            <a:ext cx="56896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7334" name="Picture 6">
            <a:extLst>
              <a:ext uri="{FF2B5EF4-FFF2-40B4-BE49-F238E27FC236}">
                <a16:creationId xmlns:a16="http://schemas.microsoft.com/office/drawing/2014/main" id="{26119AB0-AC7B-39D8-786F-7C996EFD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16354" r="43008" b="59360"/>
          <a:stretch>
            <a:fillRect/>
          </a:stretch>
        </p:blipFill>
        <p:spPr bwMode="auto">
          <a:xfrm>
            <a:off x="7986186" y="1719721"/>
            <a:ext cx="2934350" cy="29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AEBEB9B-40D9-698D-D3E1-203FAA510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Parametric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estimate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Gaussian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        </a:t>
            </a: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3EF929BF-64FF-7C96-5ED6-312A4810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27365" r="51183" b="63928"/>
          <a:stretch>
            <a:fillRect/>
          </a:stretch>
        </p:blipFill>
        <p:spPr bwMode="auto">
          <a:xfrm>
            <a:off x="9408368" y="190340"/>
            <a:ext cx="1440160" cy="65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8" name="Picture 2">
            <a:extLst>
              <a:ext uri="{FF2B5EF4-FFF2-40B4-BE49-F238E27FC236}">
                <a16:creationId xmlns:a16="http://schemas.microsoft.com/office/drawing/2014/main" id="{FCAA1B4C-7BAA-5642-9E36-67F2F556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29318" r="19727" b="55904"/>
          <a:stretch>
            <a:fillRect/>
          </a:stretch>
        </p:blipFill>
        <p:spPr bwMode="auto">
          <a:xfrm>
            <a:off x="2658591" y="5448013"/>
            <a:ext cx="6842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79" name="Picture 3">
            <a:extLst>
              <a:ext uri="{FF2B5EF4-FFF2-40B4-BE49-F238E27FC236}">
                <a16:creationId xmlns:a16="http://schemas.microsoft.com/office/drawing/2014/main" id="{B6A66DC7-64D2-9CED-F367-B64584F2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3" t="21463" r="21208" b="21463"/>
          <a:stretch>
            <a:fillRect/>
          </a:stretch>
        </p:blipFill>
        <p:spPr bwMode="auto">
          <a:xfrm>
            <a:off x="1775520" y="1072981"/>
            <a:ext cx="40894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81" name="Picture 5">
            <a:extLst>
              <a:ext uri="{FF2B5EF4-FFF2-40B4-BE49-F238E27FC236}">
                <a16:creationId xmlns:a16="http://schemas.microsoft.com/office/drawing/2014/main" id="{2B165578-E962-E246-8F82-CA167217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50815" r="37450" b="24414"/>
          <a:stretch>
            <a:fillRect/>
          </a:stretch>
        </p:blipFill>
        <p:spPr bwMode="auto">
          <a:xfrm>
            <a:off x="6600056" y="1628800"/>
            <a:ext cx="4408463" cy="299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36E14AC-EE11-32E7-CE60-0E75B5930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d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dimensional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Gaussian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pdf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0D6D2D5D-1FD0-5B0C-5CA2-47F1970A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3585" r="26367" b="14561"/>
          <a:stretch>
            <a:fillRect/>
          </a:stretch>
        </p:blipFill>
        <p:spPr bwMode="auto">
          <a:xfrm>
            <a:off x="3107531" y="1142523"/>
            <a:ext cx="5976937" cy="566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77FCCE9-DCC9-4C33-E190-B6E7A32C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role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covariance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matrix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>
            <a:extLst>
              <a:ext uri="{FF2B5EF4-FFF2-40B4-BE49-F238E27FC236}">
                <a16:creationId xmlns:a16="http://schemas.microsoft.com/office/drawing/2014/main" id="{E0BC969D-65E8-34CE-8747-D49C33AA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404" y="5940723"/>
            <a:ext cx="9110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Classification = comparison of two Gaussians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EFB8048D-1BDD-19F4-3A90-D51885A6E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8342" r="28596" b="62804"/>
          <a:stretch>
            <a:fillRect/>
          </a:stretch>
        </p:blipFill>
        <p:spPr bwMode="auto">
          <a:xfrm>
            <a:off x="1811338" y="4869160"/>
            <a:ext cx="8642350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3" name="Picture 5">
            <a:extLst>
              <a:ext uri="{FF2B5EF4-FFF2-40B4-BE49-F238E27FC236}">
                <a16:creationId xmlns:a16="http://schemas.microsoft.com/office/drawing/2014/main" id="{8BD8355A-0495-6487-38B5-A33F7816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1610" r="17513" b="10634"/>
          <a:stretch>
            <a:fillRect/>
          </a:stretch>
        </p:blipFill>
        <p:spPr bwMode="auto">
          <a:xfrm>
            <a:off x="3863975" y="1107519"/>
            <a:ext cx="44640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E6C2844-3A8D-D450-3F56-1E41FE00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Two-class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Gaussian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case in 2D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AAA42A6D-6051-23DE-34F1-09C70196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30316" r="19727" b="34245"/>
          <a:stretch>
            <a:fillRect/>
          </a:stretch>
        </p:blipFill>
        <p:spPr bwMode="auto">
          <a:xfrm>
            <a:off x="832665" y="1268760"/>
            <a:ext cx="10598108" cy="381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id="{323DB2A1-7EFE-1490-029A-7285BBD1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949280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en-US" altLang="cs-CZ" sz="3200" dirty="0">
                <a:solidFill>
                  <a:srgbClr val="009999"/>
                </a:solidFill>
              </a:rPr>
              <a:t>Linear decision boundary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4469D1E7-26FF-08DC-2B61-08F4633C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38194" r="33025" b="50977"/>
          <a:stretch>
            <a:fillRect/>
          </a:stretch>
        </p:blipFill>
        <p:spPr bwMode="auto">
          <a:xfrm>
            <a:off x="3359945" y="5012346"/>
            <a:ext cx="5688012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C26E9C8-3EB9-9564-D300-4F0DA4D8E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Two-class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Gaussian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case –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Equal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cov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. mat.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>
            <a:extLst>
              <a:ext uri="{FF2B5EF4-FFF2-40B4-BE49-F238E27FC236}">
                <a16:creationId xmlns:a16="http://schemas.microsoft.com/office/drawing/2014/main" id="{3A9821B1-E531-3093-8A17-C0FC78327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95" y="3609182"/>
            <a:ext cx="9269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en-US" altLang="cs-CZ" sz="3200" b="0" dirty="0">
                <a:solidFill>
                  <a:schemeClr val="tx1"/>
                </a:solidFill>
              </a:rPr>
              <a:t>Classification by minimum </a:t>
            </a:r>
            <a:r>
              <a:rPr lang="en-US" altLang="cs-CZ" sz="3200" dirty="0" err="1">
                <a:solidFill>
                  <a:srgbClr val="009999"/>
                </a:solidFill>
              </a:rPr>
              <a:t>Mahalanobis</a:t>
            </a:r>
            <a:r>
              <a:rPr lang="en-US" altLang="cs-CZ" sz="3200" dirty="0">
                <a:solidFill>
                  <a:srgbClr val="009999"/>
                </a:solidFill>
              </a:rPr>
              <a:t> distance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id="{F51D995C-F49F-B52D-D184-DD5551C6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38194" r="46306" b="50977"/>
          <a:stretch>
            <a:fillRect/>
          </a:stretch>
        </p:blipFill>
        <p:spPr bwMode="auto">
          <a:xfrm>
            <a:off x="4079876" y="1268414"/>
            <a:ext cx="43926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3478" name="Text Box 6">
            <a:extLst>
              <a:ext uri="{FF2B5EF4-FFF2-40B4-BE49-F238E27FC236}">
                <a16:creationId xmlns:a16="http://schemas.microsoft.com/office/drawing/2014/main" id="{963DBE04-BA27-BDC3-D799-5690C871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654" y="4636986"/>
            <a:ext cx="91440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en-US" altLang="cs-CZ" sz="3200" b="0" dirty="0">
                <a:solidFill>
                  <a:schemeClr val="tx1"/>
                </a:solidFill>
              </a:rPr>
              <a:t>If the </a:t>
            </a:r>
            <a:r>
              <a:rPr lang="en-US" altLang="cs-CZ" sz="3200" b="0" dirty="0" err="1">
                <a:solidFill>
                  <a:schemeClr val="tx1"/>
                </a:solidFill>
              </a:rPr>
              <a:t>cov</a:t>
            </a:r>
            <a:r>
              <a:rPr lang="en-US" altLang="cs-CZ" sz="3200" b="0" dirty="0">
                <a:solidFill>
                  <a:schemeClr val="tx1"/>
                </a:solidFill>
              </a:rPr>
              <a:t>. mat. is diagonal with equal variances</a:t>
            </a:r>
          </a:p>
          <a:p>
            <a:pPr algn="ctr"/>
            <a:r>
              <a:rPr lang="en-US" altLang="cs-CZ" sz="3200" b="0" dirty="0">
                <a:solidFill>
                  <a:schemeClr val="tx1"/>
                </a:solidFill>
              </a:rPr>
              <a:t>then we get </a:t>
            </a:r>
            <a:r>
              <a:rPr lang="en-US" altLang="cs-CZ" sz="3200" dirty="0">
                <a:solidFill>
                  <a:schemeClr val="tx1"/>
                </a:solidFill>
              </a:rPr>
              <a:t>“standard” </a:t>
            </a:r>
            <a:r>
              <a:rPr lang="en-US" altLang="cs-CZ" sz="3200" b="0" dirty="0">
                <a:solidFill>
                  <a:schemeClr val="tx1"/>
                </a:solidFill>
              </a:rPr>
              <a:t>minimum distance rule</a:t>
            </a:r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D719900E-B491-1416-BB26-7413B7F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1484314"/>
            <a:ext cx="1005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chemeClr val="tx1"/>
                </a:solidFill>
              </a:rPr>
              <a:t>max</a:t>
            </a:r>
            <a:endParaRPr lang="cs-CZ" altLang="cs-CZ" sz="3200" dirty="0">
              <a:solidFill>
                <a:schemeClr val="tx1"/>
              </a:solidFill>
            </a:endParaRPr>
          </a:p>
        </p:txBody>
      </p:sp>
      <p:sp>
        <p:nvSpPr>
          <p:cNvPr id="86024" name="Rectangle 8">
            <a:extLst>
              <a:ext uri="{FF2B5EF4-FFF2-40B4-BE49-F238E27FC236}">
                <a16:creationId xmlns:a16="http://schemas.microsoft.com/office/drawing/2014/main" id="{B5E5BAB2-254F-7D56-AA3C-11D23794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420939"/>
            <a:ext cx="914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chemeClr val="tx1"/>
                </a:solidFill>
              </a:rPr>
              <a:t>min</a:t>
            </a:r>
            <a:endParaRPr lang="cs-CZ" altLang="cs-CZ" sz="3200" dirty="0">
              <a:solidFill>
                <a:schemeClr val="tx1"/>
              </a:solidFill>
            </a:endParaRP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id="{35C42A77-009A-3053-0383-06B519AB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38194" r="46306" b="50977"/>
          <a:stretch>
            <a:fillRect/>
          </a:stretch>
        </p:blipFill>
        <p:spPr bwMode="auto">
          <a:xfrm>
            <a:off x="4511675" y="2205039"/>
            <a:ext cx="28082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A24ECD6-95C8-96E4-CA09-B97CF7BB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Equal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priors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     </a:t>
            </a:r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id="{1F4B962E-B12D-A591-D9E5-0DAC925A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7" t="27365" r="40965" b="63928"/>
          <a:stretch>
            <a:fillRect/>
          </a:stretch>
        </p:blipFill>
        <p:spPr bwMode="auto">
          <a:xfrm>
            <a:off x="7285996" y="220588"/>
            <a:ext cx="1186493" cy="67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>
            <a:extLst>
              <a:ext uri="{FF2B5EF4-FFF2-40B4-BE49-F238E27FC236}">
                <a16:creationId xmlns:a16="http://schemas.microsoft.com/office/drawing/2014/main" id="{D57E2E6B-A981-0ECD-AFE6-7CFA9E92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15538" r="12354" b="15538"/>
          <a:stretch>
            <a:fillRect/>
          </a:stretch>
        </p:blipFill>
        <p:spPr bwMode="auto">
          <a:xfrm>
            <a:off x="3287688" y="1099525"/>
            <a:ext cx="5400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4501" name="Text Box 5">
            <a:extLst>
              <a:ext uri="{FF2B5EF4-FFF2-40B4-BE49-F238E27FC236}">
                <a16:creationId xmlns:a16="http://schemas.microsoft.com/office/drawing/2014/main" id="{EE1193D9-C874-3B31-106B-84473C98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6092825"/>
            <a:ext cx="8569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en-US" altLang="cs-CZ" sz="3200" dirty="0">
                <a:solidFill>
                  <a:srgbClr val="009999"/>
                </a:solidFill>
              </a:rPr>
              <a:t>Linear decision boundary still preserved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pic>
        <p:nvPicPr>
          <p:cNvPr id="874502" name="Picture 6">
            <a:extLst>
              <a:ext uri="{FF2B5EF4-FFF2-40B4-BE49-F238E27FC236}">
                <a16:creationId xmlns:a16="http://schemas.microsoft.com/office/drawing/2014/main" id="{F5D5322C-A6F1-097A-5A04-7B5B2460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27365" r="16032" b="33269"/>
          <a:stretch>
            <a:fillRect/>
          </a:stretch>
        </p:blipFill>
        <p:spPr bwMode="auto">
          <a:xfrm>
            <a:off x="2782887" y="1918007"/>
            <a:ext cx="669607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F2C802E-EB61-401F-99E1-B07ED676A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altLang="cs-CZ" sz="4000" b="1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             </a:t>
            </a:r>
            <a:r>
              <a:rPr lang="cs-CZ" altLang="cs-CZ" sz="4000" b="1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Non-</a:t>
            </a:r>
            <a:r>
              <a:rPr lang="cs-CZ" altLang="cs-CZ" sz="4000" b="1" dirty="0" err="1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equal</a:t>
            </a:r>
            <a:r>
              <a:rPr lang="cs-CZ" altLang="cs-CZ" sz="40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priors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0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>
            <a:extLst>
              <a:ext uri="{FF2B5EF4-FFF2-40B4-BE49-F238E27FC236}">
                <a16:creationId xmlns:a16="http://schemas.microsoft.com/office/drawing/2014/main" id="{3121B1C5-637B-94EF-1DE0-AA06D323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453" y="2799899"/>
            <a:ext cx="3455987" cy="23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600" dirty="0">
                <a:solidFill>
                  <a:srgbClr val="009999"/>
                </a:solidFill>
              </a:rPr>
              <a:t>Decision boundary is a hyperquadric </a:t>
            </a:r>
          </a:p>
          <a:p>
            <a:endParaRPr lang="cs-CZ" altLang="cs-CZ" sz="3200" b="0" dirty="0">
              <a:solidFill>
                <a:srgbClr val="006699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D5987DE-BCA5-7CC4-742C-C32C507DE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General G case in 2D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74720399-F12C-44DA-3AB2-28760AEE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10634" r="21208" b="15538"/>
          <a:stretch>
            <a:fillRect/>
          </a:stretch>
        </p:blipFill>
        <p:spPr bwMode="auto">
          <a:xfrm>
            <a:off x="6407150" y="-5307"/>
            <a:ext cx="5784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05D225D-269B-9E9B-90C1-388C566AB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General G case in 3D</a:t>
            </a:r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3B716841-1A49-C26D-1AB7-1F281BBC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15538" r="27116" b="8659"/>
          <a:stretch>
            <a:fillRect/>
          </a:stretch>
        </p:blipFill>
        <p:spPr bwMode="auto">
          <a:xfrm>
            <a:off x="6096000" y="0"/>
            <a:ext cx="6054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C4F58B7-9DA0-7448-DF17-09B2DBD59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453" y="2799899"/>
            <a:ext cx="3455987" cy="23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600" dirty="0">
                <a:solidFill>
                  <a:srgbClr val="009999"/>
                </a:solidFill>
              </a:rPr>
              <a:t>Decision boundary is a hyperquadric </a:t>
            </a:r>
          </a:p>
          <a:p>
            <a:endParaRPr lang="cs-CZ" altLang="cs-CZ" sz="3200" b="0" dirty="0">
              <a:solidFill>
                <a:srgbClr val="00669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B652EAC3-27B2-D1FD-DF11-B1C4BF43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25391" r="20476" b="13585"/>
          <a:stretch>
            <a:fillRect/>
          </a:stretch>
        </p:blipFill>
        <p:spPr bwMode="auto">
          <a:xfrm>
            <a:off x="3091048" y="1196752"/>
            <a:ext cx="5977211" cy="553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95A19DD-1312-FF59-6507-99E79D95B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More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classes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,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Gaussian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case in 2D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F985229-E7BD-5D16-77BF-E2B8A92B5D8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4682" r="28732" b="15053"/>
          <a:stretch>
            <a:fillRect/>
          </a:stretch>
        </p:blipFill>
        <p:spPr>
          <a:xfrm>
            <a:off x="3127079" y="1268760"/>
            <a:ext cx="5937841" cy="5323582"/>
          </a:xfr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BAB9195-6075-B590-822D-AAAFFE73E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example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–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Fish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8A7B95BF-329E-593E-B4C7-D28C0612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96" y="1404867"/>
            <a:ext cx="68788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cs-CZ" altLang="cs-CZ" sz="3200" dirty="0">
                <a:solidFill>
                  <a:srgbClr val="009999"/>
                </a:solidFill>
              </a:rPr>
              <a:t>…</a:t>
            </a:r>
            <a:r>
              <a:rPr lang="en-US" altLang="cs-CZ" sz="3200" dirty="0">
                <a:solidFill>
                  <a:srgbClr val="009999"/>
                </a:solidFill>
              </a:rPr>
              <a:t>in multispectral remote sensing 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99331" name="Text Box 3">
            <a:extLst>
              <a:ext uri="{FF2B5EF4-FFF2-40B4-BE49-F238E27FC236}">
                <a16:creationId xmlns:a16="http://schemas.microsoft.com/office/drawing/2014/main" id="{A6E6DF7D-804D-9C99-DDCD-100AF7DC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46" y="2564904"/>
            <a:ext cx="10422906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Objects = pixels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Features = pixel values in the spectral bands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(from 4 to several hundreds)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Training set – selected manually by means of thematic maps (GIS), and on-site observation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Number of classes – typically from 2 to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16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F2CAB2E-A020-1454-7B6A-ADDBAED0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>
            <a:extLst>
              <a:ext uri="{FF2B5EF4-FFF2-40B4-BE49-F238E27FC236}">
                <a16:creationId xmlns:a16="http://schemas.microsoft.com/office/drawing/2014/main" id="{1BFF9860-E830-8D21-664C-71A97772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67" y="2269764"/>
            <a:ext cx="5069665" cy="44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EA8102F-550D-6098-684F-D312282B1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96" y="1404867"/>
            <a:ext cx="68788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cs-CZ" altLang="cs-CZ" sz="3200" dirty="0">
                <a:solidFill>
                  <a:srgbClr val="009999"/>
                </a:solidFill>
              </a:rPr>
              <a:t>…</a:t>
            </a:r>
            <a:r>
              <a:rPr lang="en-US" altLang="cs-CZ" sz="3200" dirty="0">
                <a:solidFill>
                  <a:srgbClr val="009999"/>
                </a:solidFill>
              </a:rPr>
              <a:t>in multispectral remote sensing 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09E9D77-4DDB-59B6-31AD-0A3114936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>
            <a:extLst>
              <a:ext uri="{FF2B5EF4-FFF2-40B4-BE49-F238E27FC236}">
                <a16:creationId xmlns:a16="http://schemas.microsoft.com/office/drawing/2014/main" id="{36608A3A-5E31-689F-8BDD-BB0C5D65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05" y="2204864"/>
            <a:ext cx="6192789" cy="425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FDDF325C-98CE-75C4-80AF-D2B9599AF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96" y="1404867"/>
            <a:ext cx="68788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cs-CZ" altLang="cs-CZ" sz="3200" dirty="0">
                <a:solidFill>
                  <a:srgbClr val="009999"/>
                </a:solidFill>
              </a:rPr>
              <a:t>…</a:t>
            </a:r>
            <a:r>
              <a:rPr lang="en-US" altLang="cs-CZ" sz="3200" dirty="0">
                <a:solidFill>
                  <a:srgbClr val="009999"/>
                </a:solidFill>
              </a:rPr>
              <a:t>in multispectral remote sensing 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EB9EAFF-803A-9896-0C93-3645BA1DF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>
            <a:extLst>
              <a:ext uri="{FF2B5EF4-FFF2-40B4-BE49-F238E27FC236}">
                <a16:creationId xmlns:a16="http://schemas.microsoft.com/office/drawing/2014/main" id="{12ACA3A7-5E2A-FD73-5171-4397EB3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268760"/>
            <a:ext cx="7128792" cy="534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1CF5D5D-3300-6248-2376-BCB4B683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484784"/>
            <a:ext cx="1596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cs-CZ" altLang="cs-CZ" sz="3200" dirty="0">
                <a:solidFill>
                  <a:srgbClr val="009999"/>
                </a:solidFill>
              </a:rPr>
              <a:t>…</a:t>
            </a:r>
            <a:r>
              <a:rPr lang="en-US" altLang="cs-CZ" sz="3200" dirty="0">
                <a:solidFill>
                  <a:srgbClr val="009999"/>
                </a:solidFill>
              </a:rPr>
              <a:t>in </a:t>
            </a:r>
            <a:r>
              <a:rPr lang="cs-CZ" altLang="cs-CZ" sz="3200" dirty="0">
                <a:solidFill>
                  <a:srgbClr val="009999"/>
                </a:solidFill>
              </a:rPr>
              <a:t>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C33E7-FB50-40CB-B24E-3C9114E9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Bayesian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5B5CB1D1-8F12-6E17-84FF-181EB01EC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58" y="1844824"/>
            <a:ext cx="10729192" cy="405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cs-CZ" altLang="cs-CZ" sz="3200" dirty="0" err="1">
                <a:solidFill>
                  <a:srgbClr val="009999"/>
                </a:solidFill>
              </a:rPr>
              <a:t>How</a:t>
            </a:r>
            <a:r>
              <a:rPr lang="cs-CZ" altLang="cs-CZ" sz="3200" dirty="0">
                <a:solidFill>
                  <a:srgbClr val="009999"/>
                </a:solidFill>
              </a:rPr>
              <a:t> to </a:t>
            </a:r>
            <a:r>
              <a:rPr lang="cs-CZ" altLang="cs-CZ" sz="3200" dirty="0" err="1">
                <a:solidFill>
                  <a:srgbClr val="009999"/>
                </a:solidFill>
              </a:rPr>
              <a:t>evaluate</a:t>
            </a:r>
            <a:r>
              <a:rPr lang="cs-CZ" altLang="cs-CZ" sz="3200" dirty="0">
                <a:solidFill>
                  <a:srgbClr val="009999"/>
                </a:solidFill>
              </a:rPr>
              <a:t> </a:t>
            </a:r>
            <a:r>
              <a:rPr lang="en-US" altLang="cs-CZ" sz="3200" dirty="0">
                <a:solidFill>
                  <a:srgbClr val="009999"/>
                </a:solidFill>
              </a:rPr>
              <a:t>the performance of the classifiers?</a:t>
            </a:r>
            <a:endParaRPr lang="cs-CZ" altLang="cs-CZ" sz="3200" dirty="0">
              <a:solidFill>
                <a:srgbClr val="009999"/>
              </a:solidFill>
            </a:endParaRPr>
          </a:p>
          <a:p>
            <a:endParaRPr lang="en-US" altLang="cs-CZ" sz="3200" dirty="0">
              <a:solidFill>
                <a:srgbClr val="0099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3200" b="0" dirty="0"/>
              <a:t>E</a:t>
            </a:r>
            <a:r>
              <a:rPr lang="en-US" altLang="cs-CZ" sz="3200" b="0" dirty="0"/>
              <a:t>valuation on the training set (optimistic error estimate)</a:t>
            </a:r>
            <a:r>
              <a:rPr lang="cs-CZ" altLang="cs-CZ" sz="3200" b="0" dirty="0"/>
              <a:t>.</a:t>
            </a:r>
          </a:p>
          <a:p>
            <a:endParaRPr lang="en-US" altLang="cs-CZ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3200" b="0" dirty="0"/>
              <a:t>E</a:t>
            </a:r>
            <a:r>
              <a:rPr lang="en-US" altLang="cs-CZ" sz="3200" b="0" dirty="0"/>
              <a:t>valuation on the test set (pessimistic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error estimate). Intuitive evaluation is misleading, different errors may have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different significance  </a:t>
            </a:r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9A41372-A7D1-A3BF-1640-745B2DEF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performance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>
            <a:extLst>
              <a:ext uri="{FF2B5EF4-FFF2-40B4-BE49-F238E27FC236}">
                <a16:creationId xmlns:a16="http://schemas.microsoft.com/office/drawing/2014/main" id="{982F6CBE-182B-C34B-E6E4-F6473851E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pic>
        <p:nvPicPr>
          <p:cNvPr id="112644" name="Picture 6" descr="Understanding the Confusion Matrix (II) - DEV Community">
            <a:extLst>
              <a:ext uri="{FF2B5EF4-FFF2-40B4-BE49-F238E27FC236}">
                <a16:creationId xmlns:a16="http://schemas.microsoft.com/office/drawing/2014/main" id="{C6732F58-0CF7-6D75-9D8C-47DE7905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412776"/>
            <a:ext cx="998247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9287438-BC1D-38CE-C9AC-65DFDC4CE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Confusion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matrix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>
            <a:extLst>
              <a:ext uri="{FF2B5EF4-FFF2-40B4-BE49-F238E27FC236}">
                <a16:creationId xmlns:a16="http://schemas.microsoft.com/office/drawing/2014/main" id="{1AEFB2EA-5322-B461-8CD6-A951FE0D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pic>
        <p:nvPicPr>
          <p:cNvPr id="113668" name="Picture 6" descr="Confusion matrix and performance equations. The confusion matrix... |  Download Scientific Diagram">
            <a:extLst>
              <a:ext uri="{FF2B5EF4-FFF2-40B4-BE49-F238E27FC236}">
                <a16:creationId xmlns:a16="http://schemas.microsoft.com/office/drawing/2014/main" id="{9A4BCD10-3A37-4E3D-4F2F-ED563C5A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4" y="2204864"/>
            <a:ext cx="10776532" cy="357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5B50B182-FE6C-643B-40D0-16DA490F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Confusion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matrix 2 x 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4A361BE3-FA84-B3B6-5A2E-E6BF573F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74" y="1484784"/>
            <a:ext cx="10441160" cy="468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How to increase the performance?</a:t>
            </a:r>
            <a:endParaRPr lang="cs-CZ" altLang="cs-CZ" sz="3200" dirty="0">
              <a:solidFill>
                <a:srgbClr val="009999"/>
              </a:solidFill>
            </a:endParaRPr>
          </a:p>
          <a:p>
            <a:endParaRPr lang="en-US" altLang="cs-CZ" sz="1600" dirty="0"/>
          </a:p>
          <a:p>
            <a:r>
              <a:rPr lang="en-US" altLang="cs-CZ" sz="3200" b="0" dirty="0"/>
              <a:t>   -  other features</a:t>
            </a:r>
          </a:p>
          <a:p>
            <a:r>
              <a:rPr lang="en-US" altLang="cs-CZ" sz="3200" b="0" dirty="0"/>
              <a:t>   -  more features (dangerous – curse of dimensionality!)</a:t>
            </a:r>
          </a:p>
          <a:p>
            <a:r>
              <a:rPr lang="en-US" altLang="cs-CZ" sz="3200" b="0" dirty="0"/>
              <a:t>   -  other (larger, better) training sets</a:t>
            </a:r>
          </a:p>
          <a:p>
            <a:r>
              <a:rPr lang="en-US" altLang="cs-CZ" sz="3200" b="0" dirty="0"/>
              <a:t>   -  other parametric models</a:t>
            </a:r>
          </a:p>
          <a:p>
            <a:r>
              <a:rPr lang="en-US" altLang="cs-CZ" sz="3200" b="0" dirty="0"/>
              <a:t>   -  other classifiers</a:t>
            </a:r>
          </a:p>
          <a:p>
            <a:r>
              <a:rPr lang="en-US" altLang="cs-CZ" sz="3200" b="0" dirty="0"/>
              <a:t>   -  </a:t>
            </a:r>
            <a:r>
              <a:rPr lang="en-US" altLang="cs-CZ" sz="3200" dirty="0"/>
              <a:t>combining different classifiers</a:t>
            </a:r>
            <a:endParaRPr lang="cs-CZ" altLang="cs-CZ" sz="32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D8F3981-720E-443D-EC6F-02A2BABD3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 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performance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FC77BB03-5516-1378-E0AC-45E92E5A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98" y="1319610"/>
            <a:ext cx="4608512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AutoShape 3" descr="Výsledek obrázku pro biometrics">
            <a:extLst>
              <a:ext uri="{FF2B5EF4-FFF2-40B4-BE49-F238E27FC236}">
                <a16:creationId xmlns:a16="http://schemas.microsoft.com/office/drawing/2014/main" id="{6BE4C486-17F0-F10B-1746-FAE9962F5F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19812" name="AutoShape 4">
            <a:extLst>
              <a:ext uri="{FF2B5EF4-FFF2-40B4-BE49-F238E27FC236}">
                <a16:creationId xmlns:a16="http://schemas.microsoft.com/office/drawing/2014/main" id="{38AF310A-107F-5ECB-5D6A-C14DBA4E4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986117" name="Picture 5" descr="Výsledek obrázku pro face recognition">
            <a:extLst>
              <a:ext uri="{FF2B5EF4-FFF2-40B4-BE49-F238E27FC236}">
                <a16:creationId xmlns:a16="http://schemas.microsoft.com/office/drawing/2014/main" id="{8B879C7E-8FDB-FC7E-91E2-04E01984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4469" r="25708" b="3178"/>
          <a:stretch>
            <a:fillRect/>
          </a:stretch>
        </p:blipFill>
        <p:spPr bwMode="auto">
          <a:xfrm>
            <a:off x="371575" y="2622663"/>
            <a:ext cx="3454201" cy="393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AutoShape 6" descr="Výsledek obrázku pro fingerprint recognition">
            <a:extLst>
              <a:ext uri="{FF2B5EF4-FFF2-40B4-BE49-F238E27FC236}">
                <a16:creationId xmlns:a16="http://schemas.microsoft.com/office/drawing/2014/main" id="{A1A56E0C-7093-4294-D6F4-FD343744B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19815" name="AutoShape 7" descr="Výsledek obrázku pro fingerprint recognition">
            <a:extLst>
              <a:ext uri="{FF2B5EF4-FFF2-40B4-BE49-F238E27FC236}">
                <a16:creationId xmlns:a16="http://schemas.microsoft.com/office/drawing/2014/main" id="{AAF16E37-1EE5-492D-4329-B949462B1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19816" name="AutoShape 8">
            <a:extLst>
              <a:ext uri="{FF2B5EF4-FFF2-40B4-BE49-F238E27FC236}">
                <a16:creationId xmlns:a16="http://schemas.microsoft.com/office/drawing/2014/main" id="{9CD074CA-6EFD-C427-38BB-3D51ED101D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986121" name="Picture 9">
            <a:extLst>
              <a:ext uri="{FF2B5EF4-FFF2-40B4-BE49-F238E27FC236}">
                <a16:creationId xmlns:a16="http://schemas.microsoft.com/office/drawing/2014/main" id="{AF26513F-B201-F788-08F6-70D9CF13A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53334" r="26282"/>
          <a:stretch>
            <a:fillRect/>
          </a:stretch>
        </p:blipFill>
        <p:spPr bwMode="auto">
          <a:xfrm>
            <a:off x="4966114" y="4396185"/>
            <a:ext cx="1954971" cy="24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8" name="AutoShape 10" descr="Výsledek obrázku pro iris recognition">
            <a:extLst>
              <a:ext uri="{FF2B5EF4-FFF2-40B4-BE49-F238E27FC236}">
                <a16:creationId xmlns:a16="http://schemas.microsoft.com/office/drawing/2014/main" id="{7103948C-38B3-4665-DDCA-590E8DAA4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986123" name="Picture 11" descr="Související obrázek">
            <a:extLst>
              <a:ext uri="{FF2B5EF4-FFF2-40B4-BE49-F238E27FC236}">
                <a16:creationId xmlns:a16="http://schemas.microsoft.com/office/drawing/2014/main" id="{D86911D5-208A-BC29-D11E-6D567FD5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b="10101"/>
          <a:stretch>
            <a:fillRect/>
          </a:stretch>
        </p:blipFill>
        <p:spPr bwMode="auto">
          <a:xfrm>
            <a:off x="8187333" y="3295268"/>
            <a:ext cx="3600400" cy="326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EB8F21C-D235-4E14-548C-7A63A515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Combining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classifiers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in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biometrics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dog species online -">
            <a:extLst>
              <a:ext uri="{FF2B5EF4-FFF2-40B4-BE49-F238E27FC236}">
                <a16:creationId xmlns:a16="http://schemas.microsoft.com/office/drawing/2014/main" id="{B2686318-4183-AFA5-212C-A423F1223DC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5365" y="2852936"/>
            <a:ext cx="4320480" cy="3239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4" name="AutoShape 4" descr="Terminator: Genisys na obálkách magazínu EW">
            <a:extLst>
              <a:ext uri="{FF2B5EF4-FFF2-40B4-BE49-F238E27FC236}">
                <a16:creationId xmlns:a16="http://schemas.microsoft.com/office/drawing/2014/main" id="{94BBA968-0EED-FE05-E8EA-F8A021FC25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05" name="AutoShape 5" descr="Terminator: Genisys na obálkách magazínu EW">
            <a:extLst>
              <a:ext uri="{FF2B5EF4-FFF2-40B4-BE49-F238E27FC236}">
                <a16:creationId xmlns:a16="http://schemas.microsoft.com/office/drawing/2014/main" id="{0F4BED77-9AB1-8CB9-736C-FC376BB8F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406" name="Picture 6">
            <a:extLst>
              <a:ext uri="{FF2B5EF4-FFF2-40B4-BE49-F238E27FC236}">
                <a16:creationId xmlns:a16="http://schemas.microsoft.com/office/drawing/2014/main" id="{6015F1CE-286D-E820-A7B5-1D43A4607CC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5685" y="2852936"/>
            <a:ext cx="4860950" cy="3239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7" name="Text Box 7">
            <a:extLst>
              <a:ext uri="{FF2B5EF4-FFF2-40B4-BE49-F238E27FC236}">
                <a16:creationId xmlns:a16="http://schemas.microsoft.com/office/drawing/2014/main" id="{72F99E77-B6A5-6911-87EA-4E1C99C9B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702" y="1810107"/>
            <a:ext cx="94272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3000" dirty="0">
                <a:solidFill>
                  <a:srgbClr val="026E61"/>
                </a:solidFill>
              </a:rPr>
              <a:t>Generic classes, no model</a:t>
            </a:r>
            <a:r>
              <a:rPr lang="cs-CZ" altLang="cs-CZ" sz="3000" dirty="0">
                <a:solidFill>
                  <a:srgbClr val="026E61"/>
                </a:solidFill>
              </a:rPr>
              <a:t> </a:t>
            </a:r>
            <a:r>
              <a:rPr lang="en-US" altLang="cs-CZ" sz="3000" dirty="0">
                <a:solidFill>
                  <a:srgbClr val="026E61"/>
                </a:solidFill>
              </a:rPr>
              <a:t>of intra-class variability</a:t>
            </a:r>
            <a:endParaRPr lang="cs-CZ" altLang="cs-CZ" sz="3000" dirty="0">
              <a:solidFill>
                <a:srgbClr val="026E61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F5171AB-C955-7883-9B01-FFDFC356A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Limitations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invariant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theory</a:t>
            </a:r>
            <a:endParaRPr lang="cs-CZ" altLang="cs-CZ" sz="4000" dirty="0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E998A52-8E77-6B17-52BD-21DB3B73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9" t="10634" r="24153" b="58853"/>
          <a:stretch>
            <a:fillRect/>
          </a:stretch>
        </p:blipFill>
        <p:spPr bwMode="auto">
          <a:xfrm>
            <a:off x="2640014" y="1773238"/>
            <a:ext cx="7127875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8420" name="Picture 4">
            <a:extLst>
              <a:ext uri="{FF2B5EF4-FFF2-40B4-BE49-F238E27FC236}">
                <a16:creationId xmlns:a16="http://schemas.microsoft.com/office/drawing/2014/main" id="{51E2EF00-C6E3-6A7A-E6EF-97C77E4AB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63780" r="24153" b="6683"/>
          <a:stretch>
            <a:fillRect/>
          </a:stretch>
        </p:blipFill>
        <p:spPr bwMode="auto">
          <a:xfrm>
            <a:off x="1275009" y="1196752"/>
            <a:ext cx="9641981" cy="53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862EFB-AB56-2590-AD25-9346F1D4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features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: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Length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,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width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,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brightness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49" name="Picture 5">
            <a:extLst>
              <a:ext uri="{FF2B5EF4-FFF2-40B4-BE49-F238E27FC236}">
                <a16:creationId xmlns:a16="http://schemas.microsoft.com/office/drawing/2014/main" id="{2C9A4807-2D09-F6E0-D7D6-D1E3AC99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1461688"/>
            <a:ext cx="10081119" cy="393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1350" name="Text Box 6">
            <a:extLst>
              <a:ext uri="{FF2B5EF4-FFF2-40B4-BE49-F238E27FC236}">
                <a16:creationId xmlns:a16="http://schemas.microsoft.com/office/drawing/2014/main" id="{15255213-60AE-7B0A-4843-D0C4B89D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99" y="6021288"/>
            <a:ext cx="10945215" cy="52322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cs-CZ" sz="2800" dirty="0"/>
              <a:t>Teaching by showing many examples without saying</a:t>
            </a:r>
            <a:r>
              <a:rPr lang="cs-CZ" altLang="cs-CZ" sz="2800" dirty="0"/>
              <a:t> </a:t>
            </a:r>
            <a:r>
              <a:rPr lang="en-US" altLang="cs-CZ" sz="2800" dirty="0"/>
              <a:t>what the features are</a:t>
            </a:r>
            <a:endParaRPr lang="cs-CZ" altLang="cs-CZ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E58100-C2BF-A750-0617-A85547BE2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1999" cy="9392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DBB62-CE6A-C513-ACC5-987B17445414}"/>
              </a:ext>
            </a:extLst>
          </p:cNvPr>
          <p:cNvSpPr txBox="1">
            <a:spLocks noChangeArrowheads="1"/>
          </p:cNvSpPr>
          <p:nvPr/>
        </p:nvSpPr>
        <p:spPr>
          <a:xfrm>
            <a:off x="3790951" y="220588"/>
            <a:ext cx="4608512" cy="572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dirty="0" err="1">
                <a:solidFill>
                  <a:schemeClr val="bg1"/>
                </a:solidFill>
                <a:latin typeface="Arial CE" panose="020B0604020202020204" pitchFamily="34" charset="0"/>
              </a:rPr>
              <a:t>Convolution</a:t>
            </a:r>
            <a:r>
              <a:rPr lang="cs-CZ" altLang="cs-CZ" sz="3600" dirty="0">
                <a:solidFill>
                  <a:schemeClr val="bg1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3600" dirty="0" err="1">
                <a:solidFill>
                  <a:schemeClr val="bg1"/>
                </a:solidFill>
                <a:latin typeface="Arial CE" panose="020B0604020202020204" pitchFamily="34" charset="0"/>
              </a:rPr>
              <a:t>networks</a:t>
            </a:r>
            <a:endParaRPr lang="cs-CZ" altLang="cs-CZ" sz="3600" dirty="0">
              <a:solidFill>
                <a:schemeClr val="bg1"/>
              </a:solidFill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DAD1C82F-5825-FFF3-D2A9-4BF849041B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0231" y="2204864"/>
            <a:ext cx="8856338" cy="3456979"/>
          </a:xfrm>
        </p:spPr>
        <p:txBody>
          <a:bodyPr>
            <a:normAutofit/>
          </a:bodyPr>
          <a:lstStyle/>
          <a:p>
            <a:pPr marL="533400" indent="-533400"/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Insight</a:t>
            </a:r>
            <a:endParaRPr lang="cs-CZ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533400" indent="-533400"/>
            <a:r>
              <a:rPr lang="en-US" altLang="cs-CZ" sz="3200" dirty="0" err="1" smtClean="0">
                <a:latin typeface="Arial CE" panose="020B0604020202020204" pitchFamily="34" charset="0"/>
                <a:cs typeface="Arial CE" panose="020B0604020202020204" pitchFamily="34" charset="0"/>
              </a:rPr>
              <a:t>Explainability</a:t>
            </a:r>
            <a:endParaRPr lang="cs-CZ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533400" indent="-533400"/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Training set size</a:t>
            </a:r>
            <a:endParaRPr lang="cs-CZ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533400" indent="-533400"/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Debugging</a:t>
            </a:r>
          </a:p>
          <a:p>
            <a:pPr marL="533400" indent="-533400"/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Concurrent or collaborative approaches</a:t>
            </a:r>
            <a:r>
              <a:rPr lang="cs-CZ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?</a:t>
            </a:r>
            <a:endParaRPr lang="en-US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27652" name="AutoShape 4" descr="Terminator: Genisys na obálkách magazínu EW">
            <a:extLst>
              <a:ext uri="{FF2B5EF4-FFF2-40B4-BE49-F238E27FC236}">
                <a16:creationId xmlns:a16="http://schemas.microsoft.com/office/drawing/2014/main" id="{0B9E82DA-2D8C-0F7A-3FE6-0DD3C6F32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53" name="AutoShape 5" descr="Terminator: Genisys na obálkách magazínu EW">
            <a:extLst>
              <a:ext uri="{FF2B5EF4-FFF2-40B4-BE49-F238E27FC236}">
                <a16:creationId xmlns:a16="http://schemas.microsoft.com/office/drawing/2014/main" id="{40DCA85C-3BD2-56D0-D10E-D0C90C5AB8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1CEED-5006-2A95-2A21-184A6EA15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Handcrafted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vs.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Learned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features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>
            <a:extLst>
              <a:ext uri="{FF2B5EF4-FFF2-40B4-BE49-F238E27FC236}">
                <a16:creationId xmlns:a16="http://schemas.microsoft.com/office/drawing/2014/main" id="{0A7534E0-DE38-58C0-2226-DD13530F6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3414" y="3356992"/>
            <a:ext cx="8892480" cy="1130052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cs-CZ" sz="3200" b="1" dirty="0">
                <a:solidFill>
                  <a:srgbClr val="003300"/>
                </a:solidFill>
                <a:latin typeface="Arial CE" panose="020B0604020202020204" pitchFamily="34" charset="0"/>
              </a:rPr>
              <a:t>Training set is not available, No. of classes may not be </a:t>
            </a:r>
            <a:r>
              <a:rPr lang="en-US" altLang="cs-CZ" sz="3200" b="1" i="1" dirty="0">
                <a:solidFill>
                  <a:srgbClr val="003300"/>
                </a:solidFill>
                <a:latin typeface="Arial CE" panose="020B0604020202020204" pitchFamily="34" charset="0"/>
              </a:rPr>
              <a:t>a priori</a:t>
            </a:r>
            <a:r>
              <a:rPr lang="en-US" altLang="cs-CZ" sz="3200" b="1" dirty="0">
                <a:solidFill>
                  <a:srgbClr val="003300"/>
                </a:solidFill>
                <a:latin typeface="Arial CE" panose="020B0604020202020204" pitchFamily="34" charset="0"/>
              </a:rPr>
              <a:t> known</a:t>
            </a:r>
            <a:endParaRPr lang="cs-CZ" altLang="cs-CZ" sz="3200" b="1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239B1E4-F2C4-13F1-F162-EA3636B3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Unsupervised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CAAF17-2E1A-9E43-3931-A7226637FE3F}"/>
              </a:ext>
            </a:extLst>
          </p:cNvPr>
          <p:cNvSpPr txBox="1"/>
          <p:nvPr/>
        </p:nvSpPr>
        <p:spPr>
          <a:xfrm>
            <a:off x="4691320" y="1948481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Cluster </a:t>
            </a:r>
            <a:r>
              <a:rPr lang="cs-CZ" sz="3200" b="1" dirty="0" err="1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analysis</a:t>
            </a:r>
            <a:endParaRPr lang="cs-CZ" sz="3200" b="1" dirty="0">
              <a:solidFill>
                <a:srgbClr val="009999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>
            <a:extLst>
              <a:ext uri="{FF2B5EF4-FFF2-40B4-BE49-F238E27FC236}">
                <a16:creationId xmlns:a16="http://schemas.microsoft.com/office/drawing/2014/main" id="{4F71D5A6-2EF2-6477-0719-FE090D462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26980" name="Text Box 4">
            <a:extLst>
              <a:ext uri="{FF2B5EF4-FFF2-40B4-BE49-F238E27FC236}">
                <a16:creationId xmlns:a16="http://schemas.microsoft.com/office/drawing/2014/main" id="{B20949E0-40CB-8145-2CDE-ADEEF116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53330E47-9DFD-BD1D-2855-4F710EF4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769" y="1746151"/>
            <a:ext cx="6612708" cy="120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Intuitive meaning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compact, well-separated subsets</a:t>
            </a:r>
            <a:endParaRPr lang="en-US" altLang="cs-CZ" sz="3200" dirty="0"/>
          </a:p>
        </p:txBody>
      </p:sp>
      <p:sp>
        <p:nvSpPr>
          <p:cNvPr id="522246" name="Text Box 6">
            <a:extLst>
              <a:ext uri="{FF2B5EF4-FFF2-40B4-BE49-F238E27FC236}">
                <a16:creationId xmlns:a16="http://schemas.microsoft.com/office/drawing/2014/main" id="{9DB2C969-F72D-8B42-0A31-77A92A274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769" y="3573016"/>
            <a:ext cx="8616461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Formal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many attempts, mostly unsatisfactory</a:t>
            </a:r>
          </a:p>
          <a:p>
            <a:r>
              <a:rPr lang="en-US" altLang="cs-CZ" sz="3200" b="0" dirty="0"/>
              <a:t>  </a:t>
            </a:r>
            <a:r>
              <a:rPr lang="cs-CZ" altLang="cs-CZ" sz="3200" b="0" dirty="0"/>
              <a:t>  </a:t>
            </a:r>
            <a:r>
              <a:rPr lang="en-US" altLang="cs-CZ" sz="3200" b="0" dirty="0"/>
              <a:t>(</a:t>
            </a:r>
            <a:r>
              <a:rPr lang="en-US" altLang="cs-CZ" sz="3200" b="0" i="1" dirty="0"/>
              <a:t>t</a:t>
            </a:r>
            <a:r>
              <a:rPr lang="en-US" altLang="cs-CZ" sz="3200" b="0" dirty="0"/>
              <a:t>-connectivity, diameter constraint, 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/>
              <a:t>any partition of the data into disjoint subsets</a:t>
            </a:r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D77082E-D811-5B2A-4EF9-1C30A54D5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What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are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E5D0D34D-301B-526D-2220-4450DF95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53" y="1268760"/>
            <a:ext cx="5512293" cy="547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2E98BEE-A5AF-680A-EB47-F5F802B7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What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are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Text Box 4">
            <a:extLst>
              <a:ext uri="{FF2B5EF4-FFF2-40B4-BE49-F238E27FC236}">
                <a16:creationId xmlns:a16="http://schemas.microsoft.com/office/drawing/2014/main" id="{0FC818D1-999D-0D57-49CB-7D3E68D3E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591" y="2492896"/>
            <a:ext cx="71788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000" b="0" dirty="0">
                <a:cs typeface="Arial CE" panose="020B0604020202020204" pitchFamily="34" charset="0"/>
              </a:rPr>
              <a:t>Variance measure </a:t>
            </a:r>
            <a:r>
              <a:rPr lang="en-US" altLang="cs-CZ" sz="3000" b="0" i="1" dirty="0">
                <a:cs typeface="Arial CE" panose="020B0604020202020204" pitchFamily="34" charset="0"/>
              </a:rPr>
              <a:t>J</a:t>
            </a:r>
            <a:r>
              <a:rPr lang="en-US" altLang="cs-CZ" sz="3000" b="0" dirty="0">
                <a:cs typeface="Arial CE" panose="020B0604020202020204" pitchFamily="34" charset="0"/>
              </a:rPr>
              <a:t> should be minimized</a:t>
            </a:r>
            <a:endParaRPr lang="cs-CZ" altLang="cs-CZ" sz="3000" b="0" dirty="0">
              <a:cs typeface="Arial CE" panose="020B0604020202020204" pitchFamily="34" charset="0"/>
            </a:endParaRPr>
          </a:p>
        </p:txBody>
      </p:sp>
      <p:sp>
        <p:nvSpPr>
          <p:cNvPr id="524293" name="Text Box 5">
            <a:extLst>
              <a:ext uri="{FF2B5EF4-FFF2-40B4-BE49-F238E27FC236}">
                <a16:creationId xmlns:a16="http://schemas.microsoft.com/office/drawing/2014/main" id="{85013DAB-A475-1ABF-57CF-59C2601FA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67" y="4653136"/>
            <a:ext cx="11017224" cy="160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000" dirty="0">
                <a:cs typeface="Arial CE" panose="020B0604020202020204" pitchFamily="34" charset="0"/>
              </a:rPr>
              <a:t>Drawback</a:t>
            </a:r>
            <a:r>
              <a:rPr lang="en-US" altLang="cs-CZ" sz="3000" b="0" dirty="0">
                <a:cs typeface="Arial CE" panose="020B0604020202020204" pitchFamily="34" charset="0"/>
              </a:rPr>
              <a:t> – only </a:t>
            </a:r>
            <a:r>
              <a:rPr lang="en-US" altLang="cs-CZ" sz="3000" b="0" dirty="0" err="1">
                <a:cs typeface="Arial CE" panose="020B0604020202020204" pitchFamily="34" charset="0"/>
              </a:rPr>
              <a:t>clusterings</a:t>
            </a:r>
            <a:r>
              <a:rPr lang="en-US" altLang="cs-CZ" sz="3000" b="0" dirty="0">
                <a:cs typeface="Arial CE" panose="020B0604020202020204" pitchFamily="34" charset="0"/>
              </a:rPr>
              <a:t> with the same </a:t>
            </a:r>
            <a:r>
              <a:rPr lang="en-US" altLang="cs-CZ" sz="3000" b="0" i="1" dirty="0">
                <a:cs typeface="Arial CE" panose="020B0604020202020204" pitchFamily="34" charset="0"/>
              </a:rPr>
              <a:t>N</a:t>
            </a:r>
            <a:r>
              <a:rPr lang="en-US" altLang="cs-CZ" sz="3000" b="0" dirty="0">
                <a:cs typeface="Arial CE" panose="020B0604020202020204" pitchFamily="34" charset="0"/>
              </a:rPr>
              <a:t> can be compared. Global minimum</a:t>
            </a:r>
          </a:p>
          <a:p>
            <a:r>
              <a:rPr lang="en-US" altLang="cs-CZ" sz="3000" b="0" i="1" dirty="0">
                <a:cs typeface="Arial CE" panose="020B0604020202020204" pitchFamily="34" charset="0"/>
              </a:rPr>
              <a:t>J</a:t>
            </a:r>
            <a:r>
              <a:rPr lang="en-US" altLang="cs-CZ" sz="3000" b="0" dirty="0">
                <a:cs typeface="Arial CE" panose="020B0604020202020204" pitchFamily="34" charset="0"/>
              </a:rPr>
              <a:t> = 0 is reached in the degenerated case.</a:t>
            </a:r>
            <a:endParaRPr lang="cs-CZ" altLang="cs-CZ" sz="3000" b="0" dirty="0">
              <a:cs typeface="Arial CE" panose="020B0604020202020204" pitchFamily="34" charset="0"/>
            </a:endParaRPr>
          </a:p>
        </p:txBody>
      </p:sp>
      <p:pic>
        <p:nvPicPr>
          <p:cNvPr id="129029" name="Picture 6">
            <a:extLst>
              <a:ext uri="{FF2B5EF4-FFF2-40B4-BE49-F238E27FC236}">
                <a16:creationId xmlns:a16="http://schemas.microsoft.com/office/drawing/2014/main" id="{CDC4AE80-9E6F-8DFB-D1D5-A7B34AEA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79" y="3176795"/>
            <a:ext cx="35433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9AC64CA-C791-4DCE-99E7-087269BB2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How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to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compare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different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37E694-415E-AD68-FFCF-5F75415CFFD3}"/>
              </a:ext>
            </a:extLst>
          </p:cNvPr>
          <p:cNvSpPr txBox="1"/>
          <p:nvPr/>
        </p:nvSpPr>
        <p:spPr>
          <a:xfrm>
            <a:off x="4674973" y="1495077"/>
            <a:ext cx="294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Ward</a:t>
            </a:r>
            <a:r>
              <a:rPr lang="cs-CZ" sz="32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criterion</a:t>
            </a:r>
            <a:endParaRPr lang="cs-CZ" sz="3200" b="1" dirty="0">
              <a:solidFill>
                <a:srgbClr val="009999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>
            <a:extLst>
              <a:ext uri="{FF2B5EF4-FFF2-40B4-BE49-F238E27FC236}">
                <a16:creationId xmlns:a16="http://schemas.microsoft.com/office/drawing/2014/main" id="{6C770056-D6EB-0BB7-C54E-C907403A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8787B62F-6DE2-9BF7-704E-BE92D5FA7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0053" name="Text Box 5">
            <a:extLst>
              <a:ext uri="{FF2B5EF4-FFF2-40B4-BE49-F238E27FC236}">
                <a16:creationId xmlns:a16="http://schemas.microsoft.com/office/drawing/2014/main" id="{61C6ED4E-C868-195A-AC9F-BED9E4157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70" y="2452328"/>
            <a:ext cx="9920659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/>
              <a:t>Drawbacks</a:t>
            </a:r>
            <a:endParaRPr lang="en-US" altLang="cs-CZ" sz="3200" b="0" dirty="0"/>
          </a:p>
          <a:p>
            <a:pPr>
              <a:buFontTx/>
              <a:buChar char="-"/>
            </a:pPr>
            <a:endParaRPr lang="en-US" altLang="cs-CZ" sz="3200" b="0" dirty="0"/>
          </a:p>
          <a:p>
            <a:r>
              <a:rPr lang="en-US" altLang="cs-CZ" sz="3200" b="0" dirty="0"/>
              <a:t>The results are sometimes “intuitively wrong”</a:t>
            </a:r>
          </a:p>
          <a:p>
            <a:r>
              <a:rPr lang="en-US" altLang="cs-CZ" sz="3200" b="0" dirty="0"/>
              <a:t>because </a:t>
            </a:r>
            <a:r>
              <a:rPr lang="en-US" altLang="cs-CZ" sz="3200" b="0" i="1" dirty="0"/>
              <a:t>J</a:t>
            </a:r>
            <a:r>
              <a:rPr lang="en-US" altLang="cs-CZ" sz="3200" b="0" dirty="0"/>
              <a:t> prefers clusters with </a:t>
            </a:r>
            <a:r>
              <a:rPr lang="en-US" altLang="cs-CZ" sz="3200" b="0" dirty="0" err="1"/>
              <a:t>approx</a:t>
            </a:r>
            <a:r>
              <a:rPr lang="en-US" altLang="cs-CZ" sz="3200" b="0" dirty="0"/>
              <a:t> the same size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CAD994F-A148-CD75-69EC-BAC9ADFC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Minimization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58E25D98-BD18-1390-518F-61D4B9CC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28168" r="32829" b="32466"/>
          <a:stretch>
            <a:fillRect/>
          </a:stretch>
        </p:blipFill>
        <p:spPr bwMode="auto">
          <a:xfrm>
            <a:off x="2812236" y="1196752"/>
            <a:ext cx="6567528" cy="547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7A653E3-9491-2746-613F-4C0C84A9E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example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a „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wrong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“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result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>
            <a:extLst>
              <a:ext uri="{FF2B5EF4-FFF2-40B4-BE49-F238E27FC236}">
                <a16:creationId xmlns:a16="http://schemas.microsoft.com/office/drawing/2014/main" id="{4A1B2C93-CA7A-9520-5EF8-F45F74E4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0" y="1890636"/>
            <a:ext cx="10821401" cy="47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8069" name="Text Box 5">
            <a:extLst>
              <a:ext uri="{FF2B5EF4-FFF2-40B4-BE49-F238E27FC236}">
                <a16:creationId xmlns:a16="http://schemas.microsoft.com/office/drawing/2014/main" id="{11F1AFD6-2C9C-D450-E05B-D14EAAF3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476251"/>
            <a:ext cx="110172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/>
              <a:t>Drawback</a:t>
            </a:r>
            <a:r>
              <a:rPr lang="en-US" altLang="cs-CZ" sz="3200" b="0" dirty="0"/>
              <a:t> – assumes uncorrelated features</a:t>
            </a:r>
            <a:r>
              <a:rPr lang="cs-CZ" altLang="cs-CZ" sz="3200" b="0" dirty="0"/>
              <a:t> </a:t>
            </a:r>
            <a:r>
              <a:rPr lang="en-US" altLang="cs-CZ" sz="3200" b="0" dirty="0"/>
              <a:t>and “convex” clusters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6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>
            <a:extLst>
              <a:ext uri="{FF2B5EF4-FFF2-40B4-BE49-F238E27FC236}">
                <a16:creationId xmlns:a16="http://schemas.microsoft.com/office/drawing/2014/main" id="{807121EE-EE5B-5C55-A08E-BBBAE297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4148" name="Text Box 4">
            <a:extLst>
              <a:ext uri="{FF2B5EF4-FFF2-40B4-BE49-F238E27FC236}">
                <a16:creationId xmlns:a16="http://schemas.microsoft.com/office/drawing/2014/main" id="{4E3B7580-56E0-3F3F-1420-9465D36C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E4B261B2-B6A4-CE1A-9EA5-89EC15DD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078" y="1484784"/>
            <a:ext cx="10369152" cy="493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>
                <a:solidFill>
                  <a:srgbClr val="009999"/>
                </a:solidFill>
              </a:rPr>
              <a:t>Iterative methods</a:t>
            </a:r>
          </a:p>
          <a:p>
            <a:r>
              <a:rPr lang="en-US" altLang="cs-CZ" sz="3000" b="0" dirty="0"/>
              <a:t>  -  typically if </a:t>
            </a:r>
            <a:r>
              <a:rPr lang="en-US" altLang="cs-CZ" sz="3000" b="0" i="1" dirty="0"/>
              <a:t>N</a:t>
            </a:r>
            <a:r>
              <a:rPr lang="en-US" altLang="cs-CZ" sz="3000" b="0" dirty="0"/>
              <a:t> is given</a:t>
            </a:r>
          </a:p>
          <a:p>
            <a:endParaRPr lang="en-US" altLang="cs-CZ" sz="1600" b="0" dirty="0"/>
          </a:p>
          <a:p>
            <a:r>
              <a:rPr lang="en-US" altLang="cs-CZ" sz="3200" dirty="0">
                <a:solidFill>
                  <a:srgbClr val="009999"/>
                </a:solidFill>
              </a:rPr>
              <a:t>Hierarchical methods</a:t>
            </a:r>
          </a:p>
          <a:p>
            <a:r>
              <a:rPr lang="en-US" altLang="cs-CZ" sz="3000" b="0" dirty="0"/>
              <a:t>  -  typically if </a:t>
            </a:r>
            <a:r>
              <a:rPr lang="en-US" altLang="cs-CZ" sz="3000" b="0" i="1" dirty="0"/>
              <a:t>N</a:t>
            </a:r>
            <a:r>
              <a:rPr lang="en-US" altLang="cs-CZ" sz="3000" b="0" dirty="0"/>
              <a:t> is unknown</a:t>
            </a:r>
          </a:p>
          <a:p>
            <a:endParaRPr lang="en-US" altLang="cs-CZ" sz="1600" dirty="0"/>
          </a:p>
          <a:p>
            <a:r>
              <a:rPr lang="en-US" altLang="cs-CZ" sz="3200" dirty="0">
                <a:solidFill>
                  <a:srgbClr val="009999"/>
                </a:solidFill>
              </a:rPr>
              <a:t>Other methods</a:t>
            </a:r>
          </a:p>
          <a:p>
            <a:r>
              <a:rPr lang="en-US" altLang="cs-CZ" sz="3000" dirty="0"/>
              <a:t>  </a:t>
            </a:r>
            <a:r>
              <a:rPr lang="en-US" altLang="cs-CZ" sz="3000" b="0" dirty="0"/>
              <a:t>-  sequential, graph-based, branch &amp; bound,</a:t>
            </a:r>
            <a:r>
              <a:rPr lang="cs-CZ" altLang="cs-CZ" sz="3000" b="0" dirty="0"/>
              <a:t> </a:t>
            </a:r>
            <a:r>
              <a:rPr lang="en-US" altLang="cs-CZ" sz="3000" b="0" dirty="0"/>
              <a:t>fuzzy, genetic, </a:t>
            </a:r>
            <a:r>
              <a:rPr lang="cs-CZ" altLang="cs-CZ" sz="3000" b="0" dirty="0"/>
              <a:t>  </a:t>
            </a:r>
          </a:p>
          <a:p>
            <a:r>
              <a:rPr lang="cs-CZ" altLang="cs-CZ" sz="3000" b="0" dirty="0"/>
              <a:t>     </a:t>
            </a:r>
            <a:r>
              <a:rPr lang="en-US" altLang="cs-CZ" sz="3000" b="0" dirty="0"/>
              <a:t>model-based, etc.</a:t>
            </a:r>
            <a:endParaRPr lang="en-US" altLang="cs-CZ" sz="3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AE5E0-6638-3078-2A26-1D8D7FD3F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techniques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C37A2BBA-5395-8D68-A4DA-BB016916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38194" r="20476" b="21463"/>
          <a:stretch>
            <a:fillRect/>
          </a:stretch>
        </p:blipFill>
        <p:spPr bwMode="auto">
          <a:xfrm>
            <a:off x="2711450" y="1844676"/>
            <a:ext cx="7272338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44" name="Picture 4">
            <a:extLst>
              <a:ext uri="{FF2B5EF4-FFF2-40B4-BE49-F238E27FC236}">
                <a16:creationId xmlns:a16="http://schemas.microsoft.com/office/drawing/2014/main" id="{B428F46A-050F-D017-5BC3-8BF646F7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28342" r="36719" b="31294"/>
          <a:stretch>
            <a:fillRect/>
          </a:stretch>
        </p:blipFill>
        <p:spPr bwMode="auto">
          <a:xfrm>
            <a:off x="2711450" y="1844675"/>
            <a:ext cx="7272338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45" name="Picture 5">
            <a:extLst>
              <a:ext uri="{FF2B5EF4-FFF2-40B4-BE49-F238E27FC236}">
                <a16:creationId xmlns:a16="http://schemas.microsoft.com/office/drawing/2014/main" id="{41010BE2-1EF3-57F3-312D-A510618AA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38194" r="24153" b="20465"/>
          <a:stretch>
            <a:fillRect/>
          </a:stretch>
        </p:blipFill>
        <p:spPr bwMode="auto">
          <a:xfrm>
            <a:off x="1723170" y="1124745"/>
            <a:ext cx="8712968" cy="537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4EBBE8A-7C82-601A-5806-2DAC078DB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2-D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feature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space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ext Box 3">
            <a:extLst>
              <a:ext uri="{FF2B5EF4-FFF2-40B4-BE49-F238E27FC236}">
                <a16:creationId xmlns:a16="http://schemas.microsoft.com/office/drawing/2014/main" id="{F866094A-6F1F-96D9-3B50-6D229EA8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7A00E8FF-5D1C-1093-C0EC-B9265D45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59F5DED4-0EB9-2AA9-D026-5A213B85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140" y="1268760"/>
            <a:ext cx="6445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Select 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N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initial cluster centroids.</a:t>
            </a:r>
          </a:p>
        </p:txBody>
      </p:sp>
      <p:pic>
        <p:nvPicPr>
          <p:cNvPr id="137222" name="Picture 6">
            <a:extLst>
              <a:ext uri="{FF2B5EF4-FFF2-40B4-BE49-F238E27FC236}">
                <a16:creationId xmlns:a16="http://schemas.microsoft.com/office/drawing/2014/main" id="{04CB428C-A449-454D-56C4-4F3B11D5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924176"/>
            <a:ext cx="374332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4E5EB8C-E904-6E1C-2FC1-3C72BD5C8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>
            <a:extLst>
              <a:ext uri="{FF2B5EF4-FFF2-40B4-BE49-F238E27FC236}">
                <a16:creationId xmlns:a16="http://schemas.microsoft.com/office/drawing/2014/main" id="{0AFB86C7-B224-EC99-0911-8646A3AE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8244" name="Text Box 4">
            <a:extLst>
              <a:ext uri="{FF2B5EF4-FFF2-40B4-BE49-F238E27FC236}">
                <a16:creationId xmlns:a16="http://schemas.microsoft.com/office/drawing/2014/main" id="{75EC551C-B43C-A2DB-8A01-6E76BA6C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2D44DF48-257A-07A7-C8F9-BCF80D4C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296" y="1268760"/>
            <a:ext cx="10441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2. Classify every point 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x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according to minimum distance.</a:t>
            </a:r>
          </a:p>
        </p:txBody>
      </p:sp>
      <p:pic>
        <p:nvPicPr>
          <p:cNvPr id="138246" name="Picture 6">
            <a:extLst>
              <a:ext uri="{FF2B5EF4-FFF2-40B4-BE49-F238E27FC236}">
                <a16:creationId xmlns:a16="http://schemas.microsoft.com/office/drawing/2014/main" id="{14F64AE7-96A8-76F6-468E-D1A62EF6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924175"/>
            <a:ext cx="37433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D8FD1DE-9C41-0C10-8DA4-7CC1897BC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>
            <a:extLst>
              <a:ext uri="{FF2B5EF4-FFF2-40B4-BE49-F238E27FC236}">
                <a16:creationId xmlns:a16="http://schemas.microsoft.com/office/drawing/2014/main" id="{7E61F1BE-B965-7022-ED2E-B7141BFC2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9268" name="Text Box 4">
            <a:extLst>
              <a:ext uri="{FF2B5EF4-FFF2-40B4-BE49-F238E27FC236}">
                <a16:creationId xmlns:a16="http://schemas.microsoft.com/office/drawing/2014/main" id="{342C66F4-BA01-B660-1100-A71FE7A0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CBD9E1EB-29A5-EECF-7CB0-92F3C5F91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252" y="1331914"/>
            <a:ext cx="666149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3. Recalculate the cluster centroids. </a:t>
            </a:r>
            <a:endParaRPr lang="en-US" altLang="cs-CZ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pic>
        <p:nvPicPr>
          <p:cNvPr id="139270" name="Picture 6">
            <a:extLst>
              <a:ext uri="{FF2B5EF4-FFF2-40B4-BE49-F238E27FC236}">
                <a16:creationId xmlns:a16="http://schemas.microsoft.com/office/drawing/2014/main" id="{0E98D34D-357D-CFA9-7D39-29132F4B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924176"/>
            <a:ext cx="37433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0E13F0B-F015-840A-8246-FC2F8FB09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Text Box 3">
            <a:extLst>
              <a:ext uri="{FF2B5EF4-FFF2-40B4-BE49-F238E27FC236}">
                <a16:creationId xmlns:a16="http://schemas.microsoft.com/office/drawing/2014/main" id="{DCE4C734-612F-BC06-7D4D-E0BBF8AF9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0292" name="Text Box 4">
            <a:extLst>
              <a:ext uri="{FF2B5EF4-FFF2-40B4-BE49-F238E27FC236}">
                <a16:creationId xmlns:a16="http://schemas.microsoft.com/office/drawing/2014/main" id="{BE9D82FA-C646-D322-BABA-F6CC36A8A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0293" name="Text Box 5">
            <a:extLst>
              <a:ext uri="{FF2B5EF4-FFF2-40B4-BE49-F238E27FC236}">
                <a16:creationId xmlns:a16="http://schemas.microsoft.com/office/drawing/2014/main" id="{F719D435-84B3-8CB6-6C4A-9878D76E8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46" y="1331914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4.  If the centroids did not change then STOP else GOTO 2.</a:t>
            </a:r>
          </a:p>
        </p:txBody>
      </p:sp>
      <p:pic>
        <p:nvPicPr>
          <p:cNvPr id="140294" name="Picture 6">
            <a:extLst>
              <a:ext uri="{FF2B5EF4-FFF2-40B4-BE49-F238E27FC236}">
                <a16:creationId xmlns:a16="http://schemas.microsoft.com/office/drawing/2014/main" id="{132372B7-FD02-0691-6117-FFBE671A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924176"/>
            <a:ext cx="37719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2F6C2C4-F58E-B806-C657-D182973F1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>
            <a:extLst>
              <a:ext uri="{FF2B5EF4-FFF2-40B4-BE49-F238E27FC236}">
                <a16:creationId xmlns:a16="http://schemas.microsoft.com/office/drawing/2014/main" id="{FCD99FE3-DF4B-C068-9665-7DC88F6DC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1316" name="Text Box 4">
            <a:extLst>
              <a:ext uri="{FF2B5EF4-FFF2-40B4-BE49-F238E27FC236}">
                <a16:creationId xmlns:a16="http://schemas.microsoft.com/office/drawing/2014/main" id="{A2015965-8DD3-E79C-E398-42535FA5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015B6EB6-B798-DFF8-CB8E-2CA658453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413098"/>
            <a:ext cx="8496299" cy="30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/>
              <a:t>Drawbacks</a:t>
            </a:r>
            <a:endParaRPr lang="cs-CZ" altLang="cs-CZ" sz="3200" dirty="0"/>
          </a:p>
          <a:p>
            <a:endParaRPr lang="en-US" altLang="cs-CZ" sz="3200" dirty="0"/>
          </a:p>
          <a:p>
            <a:pPr>
              <a:buFontTx/>
              <a:buChar char="-"/>
            </a:pPr>
            <a:r>
              <a:rPr lang="en-US" altLang="cs-CZ" sz="3200" b="0" dirty="0"/>
              <a:t> The result depends on the initialization</a:t>
            </a:r>
          </a:p>
          <a:p>
            <a:pPr>
              <a:buFontTx/>
              <a:buChar char="-"/>
            </a:pPr>
            <a:r>
              <a:rPr lang="en-US" altLang="cs-CZ" sz="3200" b="0" dirty="0"/>
              <a:t> </a:t>
            </a:r>
            <a:r>
              <a:rPr lang="en-US" altLang="cs-CZ" sz="3200" b="0" i="1" dirty="0"/>
              <a:t>J</a:t>
            </a:r>
            <a:r>
              <a:rPr lang="en-US" altLang="cs-CZ" sz="3200" b="0" dirty="0"/>
              <a:t> is not minimized</a:t>
            </a:r>
          </a:p>
          <a:p>
            <a:pPr>
              <a:buFontTx/>
              <a:buChar char="-"/>
            </a:pPr>
            <a:r>
              <a:rPr lang="en-US" altLang="cs-CZ" sz="3200" b="0" dirty="0"/>
              <a:t> The results are sometimes “intuitively wrong”</a:t>
            </a:r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A78D245-363D-A838-890A-16191A283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ext Box 3">
            <a:extLst>
              <a:ext uri="{FF2B5EF4-FFF2-40B4-BE49-F238E27FC236}">
                <a16:creationId xmlns:a16="http://schemas.microsoft.com/office/drawing/2014/main" id="{F0CBD321-08A3-4670-DA3F-3019F8B9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6780821A-C1EC-4620-6D3B-59CA103A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9B6363EA-32B4-6B58-66F9-AD4F8CCF0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400" y="2708920"/>
            <a:ext cx="8452507" cy="18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dirty="0"/>
              <a:t>Two features, four points, two clusters (</a:t>
            </a:r>
            <a:r>
              <a:rPr lang="en-US" altLang="cs-CZ" sz="3200" b="0" i="1" dirty="0"/>
              <a:t>N</a:t>
            </a:r>
            <a:r>
              <a:rPr lang="en-US" altLang="cs-CZ" sz="3200" b="0" dirty="0"/>
              <a:t> = 2)</a:t>
            </a:r>
          </a:p>
          <a:p>
            <a:endParaRPr lang="en-US" altLang="cs-CZ" sz="3200" b="0" dirty="0"/>
          </a:p>
          <a:p>
            <a:r>
              <a:rPr lang="en-US" altLang="cs-CZ" sz="3200" b="0" dirty="0"/>
              <a:t>Different initializations  </a:t>
            </a:r>
            <a:r>
              <a:rPr lang="en-US" altLang="cs-CZ" sz="3200" b="0" dirty="0">
                <a:sym typeface="Wingdings" panose="05000000000000000000" pitchFamily="2" charset="2"/>
              </a:rPr>
              <a:t> different </a:t>
            </a:r>
            <a:r>
              <a:rPr lang="en-US" altLang="cs-CZ" sz="3200" b="0" dirty="0" err="1">
                <a:sym typeface="Wingdings" panose="05000000000000000000" pitchFamily="2" charset="2"/>
              </a:rPr>
              <a:t>clusterings</a:t>
            </a:r>
            <a:endParaRPr lang="cs-CZ" altLang="cs-CZ" sz="3200" b="0" dirty="0"/>
          </a:p>
        </p:txBody>
      </p:sp>
      <p:sp>
        <p:nvSpPr>
          <p:cNvPr id="142342" name="Line 6">
            <a:extLst>
              <a:ext uri="{FF2B5EF4-FFF2-40B4-BE49-F238E27FC236}">
                <a16:creationId xmlns:a16="http://schemas.microsoft.com/office/drawing/2014/main" id="{8CBE4F79-69B1-77EA-5BA4-B76D65FE5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2565401"/>
            <a:ext cx="0" cy="14398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0546C82-93FC-AC82-86CB-57CB7863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–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example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>
            <a:extLst>
              <a:ext uri="{FF2B5EF4-FFF2-40B4-BE49-F238E27FC236}">
                <a16:creationId xmlns:a16="http://schemas.microsoft.com/office/drawing/2014/main" id="{FC79855E-3AB7-1876-BA4E-6C812FC3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805488"/>
            <a:ext cx="1027112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cs-CZ" altLang="cs-CZ" sz="3200" b="0" baseline="-25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3363" name="Object 3">
            <a:extLst>
              <a:ext uri="{FF2B5EF4-FFF2-40B4-BE49-F238E27FC236}">
                <a16:creationId xmlns:a16="http://schemas.microsoft.com/office/drawing/2014/main" id="{3D82C70B-E270-7984-7B14-24520DBB2FA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677884"/>
              </p:ext>
            </p:extLst>
          </p:nvPr>
        </p:nvGraphicFramePr>
        <p:xfrm>
          <a:off x="2927649" y="1231107"/>
          <a:ext cx="6048672" cy="554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aint Shop Pro Image" r:id="rId3" imgW="4878049" imgH="4878049" progId="PaintShopPro">
                  <p:embed/>
                </p:oleObj>
              </mc:Choice>
              <mc:Fallback>
                <p:oleObj name="Paint Shop Pro Image" r:id="rId3" imgW="4878049" imgH="4878049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649" y="1231107"/>
                        <a:ext cx="6048672" cy="554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5557" name="Oval 5">
            <a:extLst>
              <a:ext uri="{FF2B5EF4-FFF2-40B4-BE49-F238E27FC236}">
                <a16:creationId xmlns:a16="http://schemas.microsoft.com/office/drawing/2014/main" id="{483CDF20-4FC8-4747-DB5A-3D57C49AB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182" y="3911758"/>
            <a:ext cx="2881312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5558" name="Line 6">
            <a:extLst>
              <a:ext uri="{FF2B5EF4-FFF2-40B4-BE49-F238E27FC236}">
                <a16:creationId xmlns:a16="http://schemas.microsoft.com/office/drawing/2014/main" id="{42678406-C155-0D67-8ADC-22D823ACB3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1182" y="2221231"/>
            <a:ext cx="1545629" cy="274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5559" name="Line 7">
            <a:extLst>
              <a:ext uri="{FF2B5EF4-FFF2-40B4-BE49-F238E27FC236}">
                <a16:creationId xmlns:a16="http://schemas.microsoft.com/office/drawing/2014/main" id="{120BAA23-38DA-388A-7655-25F3D50B6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4" y="2924175"/>
            <a:ext cx="2592138" cy="2419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5560" name="Rectangle 8">
            <a:extLst>
              <a:ext uri="{FF2B5EF4-FFF2-40B4-BE49-F238E27FC236}">
                <a16:creationId xmlns:a16="http://schemas.microsoft.com/office/drawing/2014/main" id="{4AD0BD0D-ABAE-4F71-CBA2-6077E6E63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316" y="2379286"/>
            <a:ext cx="2736850" cy="577850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cs-CZ" sz="3200" b="0" dirty="0">
                <a:solidFill>
                  <a:srgbClr val="FFFFCC"/>
                </a:solidFill>
                <a:latin typeface="Times New Roman" panose="02020603050405020304" pitchFamily="18" charset="0"/>
              </a:rPr>
              <a:t>Initial centroids</a:t>
            </a:r>
            <a:endParaRPr lang="cs-CZ" altLang="cs-CZ" sz="3200" b="0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69" name="Line 9">
            <a:extLst>
              <a:ext uri="{FF2B5EF4-FFF2-40B4-BE49-F238E27FC236}">
                <a16:creationId xmlns:a16="http://schemas.microsoft.com/office/drawing/2014/main" id="{EA4209CC-D030-35C1-631B-739ECEF9FB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9875" y="3284539"/>
            <a:ext cx="0" cy="730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43370" name="Line 10">
            <a:extLst>
              <a:ext uri="{FF2B5EF4-FFF2-40B4-BE49-F238E27FC236}">
                <a16:creationId xmlns:a16="http://schemas.microsoft.com/office/drawing/2014/main" id="{AE3CA866-C8A9-33BB-3A1B-3934C6E3F2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0238" y="3068638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43371" name="Oval 11">
            <a:extLst>
              <a:ext uri="{FF2B5EF4-FFF2-40B4-BE49-F238E27FC236}">
                <a16:creationId xmlns:a16="http://schemas.microsoft.com/office/drawing/2014/main" id="{29899559-A389-FAAF-2EC5-E65E3DD37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708325"/>
            <a:ext cx="259766" cy="6491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372" name="Oval 12">
            <a:extLst>
              <a:ext uri="{FF2B5EF4-FFF2-40B4-BE49-F238E27FC236}">
                <a16:creationId xmlns:a16="http://schemas.microsoft.com/office/drawing/2014/main" id="{68567BE9-6C14-025F-E3B9-1CB61F687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2960738"/>
            <a:ext cx="259766" cy="6491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374" name="Oval 14">
            <a:extLst>
              <a:ext uri="{FF2B5EF4-FFF2-40B4-BE49-F238E27FC236}">
                <a16:creationId xmlns:a16="http://schemas.microsoft.com/office/drawing/2014/main" id="{BCFAFF78-8404-644E-1FD5-ED269AD01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4" y="4012171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5569" name="Oval 17">
            <a:extLst>
              <a:ext uri="{FF2B5EF4-FFF2-40B4-BE49-F238E27FC236}">
                <a16:creationId xmlns:a16="http://schemas.microsoft.com/office/drawing/2014/main" id="{D8570532-BA3F-53FD-04DF-6504AB403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454" y="2145032"/>
            <a:ext cx="76200" cy="76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5570" name="Oval 18">
            <a:extLst>
              <a:ext uri="{FF2B5EF4-FFF2-40B4-BE49-F238E27FC236}">
                <a16:creationId xmlns:a16="http://schemas.microsoft.com/office/drawing/2014/main" id="{587E8D3F-EF3D-AF3C-FBCC-54B10E305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990" y="5458464"/>
            <a:ext cx="76200" cy="76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98D6197-260C-E4D1-5FF5-463D158AB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–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example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4D37E2FD-55FE-099A-2B62-1D0A296E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795" y="3211463"/>
            <a:ext cx="2881312" cy="5048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373" name="Oval 13">
            <a:extLst>
              <a:ext uri="{FF2B5EF4-FFF2-40B4-BE49-F238E27FC236}">
                <a16:creationId xmlns:a16="http://schemas.microsoft.com/office/drawing/2014/main" id="{3831D5DD-01F8-DC26-72A5-D91D320C6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557" y="3570031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375" name="Oval 15">
            <a:extLst>
              <a:ext uri="{FF2B5EF4-FFF2-40B4-BE49-F238E27FC236}">
                <a16:creationId xmlns:a16="http://schemas.microsoft.com/office/drawing/2014/main" id="{37E2AFA7-EAB5-0486-5211-3D2E814A7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086" y="3578284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" name="Oval 15">
            <a:extLst>
              <a:ext uri="{FF2B5EF4-FFF2-40B4-BE49-F238E27FC236}">
                <a16:creationId xmlns:a16="http://schemas.microsoft.com/office/drawing/2014/main" id="{02267281-2093-A922-3385-DEED0389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086" y="4003576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6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17A555DC-0B97-C26B-094F-B70626E2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805488"/>
            <a:ext cx="1027112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cs-CZ" altLang="cs-CZ" sz="3200" b="0" baseline="-25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4387" name="Object 3">
            <a:extLst>
              <a:ext uri="{FF2B5EF4-FFF2-40B4-BE49-F238E27FC236}">
                <a16:creationId xmlns:a16="http://schemas.microsoft.com/office/drawing/2014/main" id="{44019830-07AB-F52D-BC15-842C5B6EE55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325426"/>
              </p:ext>
            </p:extLst>
          </p:nvPr>
        </p:nvGraphicFramePr>
        <p:xfrm>
          <a:off x="2783632" y="1231107"/>
          <a:ext cx="6120680" cy="554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Paint Shop Pro Image" r:id="rId3" imgW="4878049" imgH="4878049" progId="PaintShopPro">
                  <p:embed/>
                </p:oleObj>
              </mc:Choice>
              <mc:Fallback>
                <p:oleObj name="Paint Shop Pro Image" r:id="rId3" imgW="4878049" imgH="4878049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3632" y="1231107"/>
                        <a:ext cx="6120680" cy="554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6580" name="Oval 4">
            <a:extLst>
              <a:ext uri="{FF2B5EF4-FFF2-40B4-BE49-F238E27FC236}">
                <a16:creationId xmlns:a16="http://schemas.microsoft.com/office/drawing/2014/main" id="{A4FCD09F-32B0-8C8A-D74C-5A1332B289C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440488" y="3575050"/>
            <a:ext cx="1117600" cy="5048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6581" name="Oval 5">
            <a:extLst>
              <a:ext uri="{FF2B5EF4-FFF2-40B4-BE49-F238E27FC236}">
                <a16:creationId xmlns:a16="http://schemas.microsoft.com/office/drawing/2014/main" id="{431D4F62-9284-C288-CEEB-8355139FC1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05552" y="3571081"/>
            <a:ext cx="973138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6582" name="Line 6">
            <a:extLst>
              <a:ext uri="{FF2B5EF4-FFF2-40B4-BE49-F238E27FC236}">
                <a16:creationId xmlns:a16="http://schemas.microsoft.com/office/drawing/2014/main" id="{6B3E9D33-D9B2-7BA2-1CAC-37F55838F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49" y="2924176"/>
            <a:ext cx="504817" cy="7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83" name="Line 7">
            <a:extLst>
              <a:ext uri="{FF2B5EF4-FFF2-40B4-BE49-F238E27FC236}">
                <a16:creationId xmlns:a16="http://schemas.microsoft.com/office/drawing/2014/main" id="{413E569D-AEC2-E5EC-D983-4C02BE71D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3911" y="2854326"/>
            <a:ext cx="3742582" cy="17621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84" name="Rectangle 8">
            <a:extLst>
              <a:ext uri="{FF2B5EF4-FFF2-40B4-BE49-F238E27FC236}">
                <a16:creationId xmlns:a16="http://schemas.microsoft.com/office/drawing/2014/main" id="{81DC94B7-A0D4-1C40-6EBB-CEDB8DBE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276475"/>
            <a:ext cx="2736850" cy="577850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cs-CZ" sz="3200" b="0">
                <a:solidFill>
                  <a:srgbClr val="FFFFCC"/>
                </a:solidFill>
                <a:latin typeface="Times New Roman" panose="02020603050405020304" pitchFamily="18" charset="0"/>
              </a:rPr>
              <a:t>Initial centroids</a:t>
            </a:r>
            <a:endParaRPr lang="cs-CZ" altLang="cs-CZ" sz="3200" b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393" name="Line 9">
            <a:extLst>
              <a:ext uri="{FF2B5EF4-FFF2-40B4-BE49-F238E27FC236}">
                <a16:creationId xmlns:a16="http://schemas.microsoft.com/office/drawing/2014/main" id="{8CEB8D7A-11A0-5CD4-C1A9-C1E9D36B2C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9875" y="3284539"/>
            <a:ext cx="0" cy="730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44394" name="Line 10">
            <a:extLst>
              <a:ext uri="{FF2B5EF4-FFF2-40B4-BE49-F238E27FC236}">
                <a16:creationId xmlns:a16="http://schemas.microsoft.com/office/drawing/2014/main" id="{1C7FACB5-8E38-DCE8-5B8A-C0F333672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0238" y="3068638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44395" name="Oval 11">
            <a:extLst>
              <a:ext uri="{FF2B5EF4-FFF2-40B4-BE49-F238E27FC236}">
                <a16:creationId xmlns:a16="http://schemas.microsoft.com/office/drawing/2014/main" id="{79E5494F-FBFB-2451-2CD2-2D983544F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708325"/>
            <a:ext cx="259766" cy="6491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396" name="Oval 12">
            <a:extLst>
              <a:ext uri="{FF2B5EF4-FFF2-40B4-BE49-F238E27FC236}">
                <a16:creationId xmlns:a16="http://schemas.microsoft.com/office/drawing/2014/main" id="{2E83420E-BF81-8C6E-F4A2-75C54804D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2960738"/>
            <a:ext cx="259766" cy="6491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397" name="Oval 13">
            <a:extLst>
              <a:ext uri="{FF2B5EF4-FFF2-40B4-BE49-F238E27FC236}">
                <a16:creationId xmlns:a16="http://schemas.microsoft.com/office/drawing/2014/main" id="{F36FABE6-AC83-F37F-AD15-2CA1B7A93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138" y="3574763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398" name="Oval 14">
            <a:extLst>
              <a:ext uri="{FF2B5EF4-FFF2-40B4-BE49-F238E27FC236}">
                <a16:creationId xmlns:a16="http://schemas.microsoft.com/office/drawing/2014/main" id="{010644FF-D8A1-D93F-F31B-DC84E54D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138" y="3990659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399" name="Oval 15">
            <a:extLst>
              <a:ext uri="{FF2B5EF4-FFF2-40B4-BE49-F238E27FC236}">
                <a16:creationId xmlns:a16="http://schemas.microsoft.com/office/drawing/2014/main" id="{C9DD9CE1-6843-BD9F-9046-5530A2564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537" y="4003676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400" name="Oval 16">
            <a:extLst>
              <a:ext uri="{FF2B5EF4-FFF2-40B4-BE49-F238E27FC236}">
                <a16:creationId xmlns:a16="http://schemas.microsoft.com/office/drawing/2014/main" id="{7C2506FD-CA25-487D-9DB3-49E15B9BA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804" y="3571826"/>
            <a:ext cx="76200" cy="76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6593" name="Oval 17">
            <a:extLst>
              <a:ext uri="{FF2B5EF4-FFF2-40B4-BE49-F238E27FC236}">
                <a16:creationId xmlns:a16="http://schemas.microsoft.com/office/drawing/2014/main" id="{A02839FF-D584-E85F-C0A6-C97DDEC0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4692649"/>
            <a:ext cx="76200" cy="76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536594" name="Oval 18">
            <a:extLst>
              <a:ext uri="{FF2B5EF4-FFF2-40B4-BE49-F238E27FC236}">
                <a16:creationId xmlns:a16="http://schemas.microsoft.com/office/drawing/2014/main" id="{C382E825-B209-75E0-7E60-142AD571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095" y="3823493"/>
            <a:ext cx="76200" cy="76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9E16844-CC13-A0E3-77A3-CBDFFDAA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i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–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example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4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>
            <a:extLst>
              <a:ext uri="{FF2B5EF4-FFF2-40B4-BE49-F238E27FC236}">
                <a16:creationId xmlns:a16="http://schemas.microsoft.com/office/drawing/2014/main" id="{E796759D-A688-82CA-D1D3-CCA3BDB2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7460" name="Text Box 4">
            <a:extLst>
              <a:ext uri="{FF2B5EF4-FFF2-40B4-BE49-F238E27FC236}">
                <a16:creationId xmlns:a16="http://schemas.microsoft.com/office/drawing/2014/main" id="{EC6B97F2-2744-182F-266A-0A2D8D5AD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824F6E19-ADDF-A224-8E0E-CBF99A24A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212976"/>
            <a:ext cx="5184253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000" b="0" dirty="0"/>
              <a:t>Agglomerative clustering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000" b="0" dirty="0"/>
              <a:t>Divisive clustering</a:t>
            </a:r>
          </a:p>
        </p:txBody>
      </p:sp>
      <p:pic>
        <p:nvPicPr>
          <p:cNvPr id="541702" name="Picture 6">
            <a:extLst>
              <a:ext uri="{FF2B5EF4-FFF2-40B4-BE49-F238E27FC236}">
                <a16:creationId xmlns:a16="http://schemas.microsoft.com/office/drawing/2014/main" id="{CC4EFFC1-6FC1-2C15-E71D-031C8962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07" y="2060848"/>
            <a:ext cx="61817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C18C54E-D8AE-D875-D9AC-125F1458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Hierarchical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3">
            <a:extLst>
              <a:ext uri="{FF2B5EF4-FFF2-40B4-BE49-F238E27FC236}">
                <a16:creationId xmlns:a16="http://schemas.microsoft.com/office/drawing/2014/main" id="{526A33BA-72F5-FE63-DF64-1F4D13D94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8484" name="Text Box 4">
            <a:extLst>
              <a:ext uri="{FF2B5EF4-FFF2-40B4-BE49-F238E27FC236}">
                <a16:creationId xmlns:a16="http://schemas.microsoft.com/office/drawing/2014/main" id="{7EEE8FAD-A41B-411A-2C09-6D0977BEE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C3F6AB1B-21C6-2E60-CEDC-60503BBAC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412875"/>
            <a:ext cx="5113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Each point = one cluster</a:t>
            </a:r>
            <a:endParaRPr lang="en-US" altLang="cs-CZ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148486" name="Text Box 6">
            <a:extLst>
              <a:ext uri="{FF2B5EF4-FFF2-40B4-BE49-F238E27FC236}">
                <a16:creationId xmlns:a16="http://schemas.microsoft.com/office/drawing/2014/main" id="{EE5F4236-A450-4C1E-CB72-A236F95A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pic>
        <p:nvPicPr>
          <p:cNvPr id="148487" name="Picture 7">
            <a:extLst>
              <a:ext uri="{FF2B5EF4-FFF2-40B4-BE49-F238E27FC236}">
                <a16:creationId xmlns:a16="http://schemas.microsoft.com/office/drawing/2014/main" id="{94B23F52-9275-15F6-F82D-33F14451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90" y="2492896"/>
            <a:ext cx="4140820" cy="388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8706287-9F4A-5BD2-622C-6249267A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Basic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agglomerative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:a16="http://schemas.microsoft.com/office/drawing/2014/main" id="{0DFA70EC-FCC9-1A0B-5136-34E65367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98" y="1844824"/>
            <a:ext cx="10009112" cy="16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For a given training set, we can have several classifiers (several partitioning of the feature space)</a:t>
            </a:r>
          </a:p>
          <a:p>
            <a:endParaRPr lang="cs-CZ" altLang="cs-CZ" sz="3200" b="0" dirty="0">
              <a:solidFill>
                <a:schemeClr val="tx1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4B83D3-6C5B-E464-AEE9-BAB299305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Empirical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observation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>
            <a:extLst>
              <a:ext uri="{FF2B5EF4-FFF2-40B4-BE49-F238E27FC236}">
                <a16:creationId xmlns:a16="http://schemas.microsoft.com/office/drawing/2014/main" id="{071E0722-780A-DFB1-73CA-27C445B0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9508" name="Text Box 4">
            <a:extLst>
              <a:ext uri="{FF2B5EF4-FFF2-40B4-BE49-F238E27FC236}">
                <a16:creationId xmlns:a16="http://schemas.microsoft.com/office/drawing/2014/main" id="{92F94EA0-496F-A2E8-AA16-EF107420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0F0AF992-5768-4767-C54C-25BC4A42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412876"/>
            <a:ext cx="8642350" cy="23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>
                <a:solidFill>
                  <a:srgbClr val="003300"/>
                </a:solidFill>
                <a:latin typeface="Arial CE" panose="020B0604020202020204" pitchFamily="34" charset="0"/>
              </a:rPr>
              <a:t>Each point = one cluster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>
                <a:solidFill>
                  <a:srgbClr val="003300"/>
                </a:solidFill>
                <a:latin typeface="Arial CE" panose="020B0604020202020204" pitchFamily="34" charset="0"/>
              </a:rPr>
              <a:t>Find two “nearest” or “most similar” clusters and merge them together </a:t>
            </a: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None/>
            </a:pP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149510" name="Text Box 6">
            <a:extLst>
              <a:ext uri="{FF2B5EF4-FFF2-40B4-BE49-F238E27FC236}">
                <a16:creationId xmlns:a16="http://schemas.microsoft.com/office/drawing/2014/main" id="{3D8319D1-8C6A-915F-4ACD-DC8996F89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pic>
        <p:nvPicPr>
          <p:cNvPr id="149511" name="Picture 7">
            <a:extLst>
              <a:ext uri="{FF2B5EF4-FFF2-40B4-BE49-F238E27FC236}">
                <a16:creationId xmlns:a16="http://schemas.microsoft.com/office/drawing/2014/main" id="{31DECFE5-415F-BC08-E000-8CBA43F2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370474"/>
            <a:ext cx="3198812" cy="289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2" name="Picture 8">
            <a:extLst>
              <a:ext uri="{FF2B5EF4-FFF2-40B4-BE49-F238E27FC236}">
                <a16:creationId xmlns:a16="http://schemas.microsoft.com/office/drawing/2014/main" id="{B2A73BBA-80D5-915E-0E0B-B11B1A77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71" y="3429000"/>
            <a:ext cx="32168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1D90CB8-27A3-8358-8B20-1A47158A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Basic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agglomerative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3">
            <a:extLst>
              <a:ext uri="{FF2B5EF4-FFF2-40B4-BE49-F238E27FC236}">
                <a16:creationId xmlns:a16="http://schemas.microsoft.com/office/drawing/2014/main" id="{F429761D-C676-F267-16FE-E2F15B06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0532" name="Text Box 4">
            <a:extLst>
              <a:ext uri="{FF2B5EF4-FFF2-40B4-BE49-F238E27FC236}">
                <a16:creationId xmlns:a16="http://schemas.microsoft.com/office/drawing/2014/main" id="{8B85934D-FF4C-08C0-E52D-9E18AA927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8C56D2CA-E514-1C1D-90D6-CCB7871F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412875"/>
            <a:ext cx="8642350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>
                <a:solidFill>
                  <a:srgbClr val="003300"/>
                </a:solidFill>
                <a:latin typeface="Arial CE" panose="020B0604020202020204" pitchFamily="34" charset="0"/>
              </a:rPr>
              <a:t>Each point = one cluster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>
                <a:solidFill>
                  <a:srgbClr val="003300"/>
                </a:solidFill>
                <a:latin typeface="Arial CE" panose="020B0604020202020204" pitchFamily="34" charset="0"/>
              </a:rPr>
              <a:t>Find two “nearest” or “most similar” clusters and merge them together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en-US" altLang="cs-CZ" b="0">
                <a:solidFill>
                  <a:srgbClr val="003300"/>
                </a:solidFill>
                <a:latin typeface="Arial CE" panose="020B0604020202020204" pitchFamily="34" charset="0"/>
              </a:rPr>
              <a:t>Repeat 2 until the stop constraint is reached </a:t>
            </a: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None/>
            </a:pP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150534" name="Text Box 6">
            <a:extLst>
              <a:ext uri="{FF2B5EF4-FFF2-40B4-BE49-F238E27FC236}">
                <a16:creationId xmlns:a16="http://schemas.microsoft.com/office/drawing/2014/main" id="{A7096050-0428-B2EA-CB0B-C160F3F2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pic>
        <p:nvPicPr>
          <p:cNvPr id="150535" name="Picture 7">
            <a:extLst>
              <a:ext uri="{FF2B5EF4-FFF2-40B4-BE49-F238E27FC236}">
                <a16:creationId xmlns:a16="http://schemas.microsoft.com/office/drawing/2014/main" id="{B68914C4-3317-62BB-B2DE-DC799526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27489"/>
            <a:ext cx="2808287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6" name="Picture 8">
            <a:extLst>
              <a:ext uri="{FF2B5EF4-FFF2-40B4-BE49-F238E27FC236}">
                <a16:creationId xmlns:a16="http://schemas.microsoft.com/office/drawing/2014/main" id="{2A9C0910-E38D-BBA9-0CC2-7B42AC47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022725"/>
            <a:ext cx="27368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78B5214-1892-513F-BF3D-8795B6C07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Basic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agglomerative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 Box 3">
            <a:extLst>
              <a:ext uri="{FF2B5EF4-FFF2-40B4-BE49-F238E27FC236}">
                <a16:creationId xmlns:a16="http://schemas.microsoft.com/office/drawing/2014/main" id="{0822AA74-456C-889C-2A89-C9D14C9C9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1556" name="Text Box 4">
            <a:extLst>
              <a:ext uri="{FF2B5EF4-FFF2-40B4-BE49-F238E27FC236}">
                <a16:creationId xmlns:a16="http://schemas.microsoft.com/office/drawing/2014/main" id="{7752755E-756B-64F8-4705-6A1E3C4C1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1557" name="Text Box 5">
            <a:extLst>
              <a:ext uri="{FF2B5EF4-FFF2-40B4-BE49-F238E27FC236}">
                <a16:creationId xmlns:a16="http://schemas.microsoft.com/office/drawing/2014/main" id="{0AB50D8E-AEA0-57DB-B4D4-F282B064C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1558" name="Text Box 6">
            <a:extLst>
              <a:ext uri="{FF2B5EF4-FFF2-40B4-BE49-F238E27FC236}">
                <a16:creationId xmlns:a16="http://schemas.microsoft.com/office/drawing/2014/main" id="{DBA33F6F-6A17-918F-E27B-082866301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2420888"/>
            <a:ext cx="8569325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dirty="0"/>
              <a:t>Particular implementations of this method differ from each other by</a:t>
            </a:r>
            <a:r>
              <a:rPr lang="cs-CZ" altLang="cs-CZ" sz="3200" dirty="0"/>
              <a:t>:</a:t>
            </a:r>
          </a:p>
          <a:p>
            <a:endParaRPr lang="en-US" altLang="cs-CZ" sz="3200" dirty="0"/>
          </a:p>
          <a:p>
            <a:pPr>
              <a:buFontTx/>
              <a:buChar char="-"/>
            </a:pPr>
            <a:r>
              <a:rPr lang="en-US" altLang="cs-CZ" sz="3200" b="0" dirty="0"/>
              <a:t> The STOP constraints</a:t>
            </a:r>
          </a:p>
          <a:p>
            <a:pPr>
              <a:buFontTx/>
              <a:buChar char="-"/>
            </a:pPr>
            <a:r>
              <a:rPr lang="en-US" altLang="cs-CZ" sz="3200" b="0" dirty="0"/>
              <a:t> The distance/similarity measures used</a:t>
            </a:r>
            <a:endParaRPr lang="cs-CZ" altLang="cs-CZ" sz="32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5CE8E04-CA84-1884-8A02-CAC30D368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Basic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agglomerative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ext Box 3">
            <a:extLst>
              <a:ext uri="{FF2B5EF4-FFF2-40B4-BE49-F238E27FC236}">
                <a16:creationId xmlns:a16="http://schemas.microsoft.com/office/drawing/2014/main" id="{CE2FDBA4-4AEC-2FC1-FC6E-DE8BBBE51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2580" name="Text Box 4">
            <a:extLst>
              <a:ext uri="{FF2B5EF4-FFF2-40B4-BE49-F238E27FC236}">
                <a16:creationId xmlns:a16="http://schemas.microsoft.com/office/drawing/2014/main" id="{C93E9513-D559-4B62-D3D6-CA9312602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3ECB12F7-9EA0-6334-9052-8F83EEA0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412875"/>
            <a:ext cx="86423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None/>
            </a:pP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None/>
            </a:pPr>
            <a:endParaRPr lang="en-US" altLang="cs-CZ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152582" name="Text Box 6">
            <a:extLst>
              <a:ext uri="{FF2B5EF4-FFF2-40B4-BE49-F238E27FC236}">
                <a16:creationId xmlns:a16="http://schemas.microsoft.com/office/drawing/2014/main" id="{E078CAD1-F631-D351-A26B-D0CEE557E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2583" name="Line 7">
            <a:extLst>
              <a:ext uri="{FF2B5EF4-FFF2-40B4-BE49-F238E27FC236}">
                <a16:creationId xmlns:a16="http://schemas.microsoft.com/office/drawing/2014/main" id="{19094C90-E2C8-D67C-D2B7-DD13A25C7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420938"/>
            <a:ext cx="0" cy="7921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cxnSp>
        <p:nvCxnSpPr>
          <p:cNvPr id="152584" name="AutoShape 8">
            <a:extLst>
              <a:ext uri="{FF2B5EF4-FFF2-40B4-BE49-F238E27FC236}">
                <a16:creationId xmlns:a16="http://schemas.microsoft.com/office/drawing/2014/main" id="{F9DF39C7-6787-3669-F983-E7D859567762}"/>
              </a:ext>
            </a:extLst>
          </p:cNvPr>
          <p:cNvCxnSpPr>
            <a:cxnSpLocks noChangeShapeType="1"/>
            <a:stCxn id="152581" idx="1"/>
          </p:cNvCxnSpPr>
          <p:nvPr/>
        </p:nvCxnSpPr>
        <p:spPr bwMode="auto">
          <a:xfrm rot="10800000" flipH="1" flipV="1">
            <a:off x="1774826" y="2009775"/>
            <a:ext cx="2665413" cy="914400"/>
          </a:xfrm>
          <a:prstGeom prst="bentConnector3">
            <a:avLst>
              <a:gd name="adj1" fmla="val -857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585" name="AutoShape 9">
            <a:extLst>
              <a:ext uri="{FF2B5EF4-FFF2-40B4-BE49-F238E27FC236}">
                <a16:creationId xmlns:a16="http://schemas.microsoft.com/office/drawing/2014/main" id="{AADD8E47-07C1-4D2B-0A95-7C39C7F00514}"/>
              </a:ext>
            </a:extLst>
          </p:cNvPr>
          <p:cNvCxnSpPr>
            <a:cxnSpLocks noChangeShapeType="1"/>
            <a:stCxn id="152581" idx="1"/>
            <a:endCxn id="152581" idx="1"/>
          </p:cNvCxnSpPr>
          <p:nvPr/>
        </p:nvCxnSpPr>
        <p:spPr bwMode="auto">
          <a:xfrm rot="10800000" flipH="1" flipV="1">
            <a:off x="1774825" y="2009775"/>
            <a:ext cx="1588" cy="1588"/>
          </a:xfrm>
          <a:prstGeom prst="bentConnector3">
            <a:avLst>
              <a:gd name="adj1" fmla="val -144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586" name="AutoShape 10">
            <a:extLst>
              <a:ext uri="{FF2B5EF4-FFF2-40B4-BE49-F238E27FC236}">
                <a16:creationId xmlns:a16="http://schemas.microsoft.com/office/drawing/2014/main" id="{043938F5-B61A-2B97-F9A4-25D8681013F7}"/>
              </a:ext>
            </a:extLst>
          </p:cNvPr>
          <p:cNvCxnSpPr>
            <a:cxnSpLocks noChangeShapeType="1"/>
            <a:stCxn id="152581" idx="1"/>
            <a:endCxn id="152581" idx="2"/>
          </p:cNvCxnSpPr>
          <p:nvPr/>
        </p:nvCxnSpPr>
        <p:spPr bwMode="auto">
          <a:xfrm rot="10800000" flipH="1" flipV="1">
            <a:off x="1774826" y="2009775"/>
            <a:ext cx="4321175" cy="596900"/>
          </a:xfrm>
          <a:prstGeom prst="bentConnector4">
            <a:avLst>
              <a:gd name="adj1" fmla="val -5292"/>
              <a:gd name="adj2" fmla="val 13829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2587" name="Text Box 11">
            <a:extLst>
              <a:ext uri="{FF2B5EF4-FFF2-40B4-BE49-F238E27FC236}">
                <a16:creationId xmlns:a16="http://schemas.microsoft.com/office/drawing/2014/main" id="{A9878018-9CD7-5B6A-93A9-054BB6DB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191" y="1367598"/>
            <a:ext cx="841692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en-US" altLang="cs-CZ" sz="3200" b="0" i="1" dirty="0"/>
              <a:t>                    d(A,B) = d(m</a:t>
            </a:r>
            <a:r>
              <a:rPr lang="en-US" altLang="cs-CZ" sz="3200" b="0" i="1" baseline="-25000" dirty="0"/>
              <a:t>1</a:t>
            </a:r>
            <a:r>
              <a:rPr lang="en-US" altLang="cs-CZ" sz="3200" b="0" i="1" dirty="0"/>
              <a:t>,m</a:t>
            </a:r>
            <a:r>
              <a:rPr lang="en-US" altLang="cs-CZ" sz="3200" b="0" i="1" baseline="-25000" dirty="0"/>
              <a:t>2</a:t>
            </a:r>
            <a:r>
              <a:rPr lang="en-US" altLang="cs-CZ" sz="3200" b="0" i="1" dirty="0"/>
              <a:t>)</a:t>
            </a:r>
            <a:endParaRPr lang="en-US" altLang="cs-CZ" sz="3200" b="0" dirty="0"/>
          </a:p>
          <a:p>
            <a:r>
              <a:rPr lang="en-US" altLang="cs-CZ" sz="3200" b="0" i="1" dirty="0"/>
              <a:t>d(A,B)</a:t>
            </a:r>
            <a:r>
              <a:rPr lang="en-US" altLang="cs-CZ" sz="3200" b="0" dirty="0"/>
              <a:t> = min </a:t>
            </a:r>
            <a:r>
              <a:rPr lang="en-US" altLang="cs-CZ" sz="3200" b="0" i="1" dirty="0"/>
              <a:t>d(</a:t>
            </a:r>
            <a:r>
              <a:rPr lang="en-US" altLang="cs-CZ" sz="3200" b="0" i="1" dirty="0" err="1"/>
              <a:t>a,b</a:t>
            </a:r>
            <a:r>
              <a:rPr lang="en-US" altLang="cs-CZ" sz="3200" b="0" i="1" dirty="0"/>
              <a:t>)          </a:t>
            </a:r>
            <a:r>
              <a:rPr lang="en-US" altLang="cs-CZ" sz="3200" b="0" dirty="0"/>
              <a:t> </a:t>
            </a:r>
            <a:r>
              <a:rPr lang="en-US" altLang="cs-CZ" sz="3200" b="0" i="1" dirty="0"/>
              <a:t>d(A,B)</a:t>
            </a:r>
            <a:r>
              <a:rPr lang="en-US" altLang="cs-CZ" sz="3200" b="0" dirty="0"/>
              <a:t> = max </a:t>
            </a:r>
            <a:r>
              <a:rPr lang="en-US" altLang="cs-CZ" sz="3200" b="0" i="1" dirty="0"/>
              <a:t>d(</a:t>
            </a:r>
            <a:r>
              <a:rPr lang="en-US" altLang="cs-CZ" sz="3200" b="0" i="1" dirty="0" err="1"/>
              <a:t>a,b</a:t>
            </a:r>
            <a:r>
              <a:rPr lang="en-US" altLang="cs-CZ" sz="3200" b="0" i="1" dirty="0"/>
              <a:t>)</a:t>
            </a:r>
          </a:p>
        </p:txBody>
      </p:sp>
      <p:pic>
        <p:nvPicPr>
          <p:cNvPr id="152588" name="Picture 12">
            <a:extLst>
              <a:ext uri="{FF2B5EF4-FFF2-40B4-BE49-F238E27FC236}">
                <a16:creationId xmlns:a16="http://schemas.microsoft.com/office/drawing/2014/main" id="{FEDA1CC6-CE4E-6733-5396-160D9A13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89" y="2926776"/>
            <a:ext cx="343217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9" name="Picture 13">
            <a:extLst>
              <a:ext uri="{FF2B5EF4-FFF2-40B4-BE49-F238E27FC236}">
                <a16:creationId xmlns:a16="http://schemas.microsoft.com/office/drawing/2014/main" id="{4A01C430-BBB7-27EB-6CC7-1E249E70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49" y="2924176"/>
            <a:ext cx="37433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8039F0-6D78-EB85-F1CF-0BCEBD14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Simple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between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-cluster distance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measures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>
            <a:extLst>
              <a:ext uri="{FF2B5EF4-FFF2-40B4-BE49-F238E27FC236}">
                <a16:creationId xmlns:a16="http://schemas.microsoft.com/office/drawing/2014/main" id="{4844ABBA-51E7-4065-2526-2A7BDAF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258" y="1223169"/>
            <a:ext cx="97202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rgbClr val="009999"/>
                </a:solidFill>
              </a:rPr>
              <a:t>R</a:t>
            </a:r>
            <a:r>
              <a:rPr lang="en-US" altLang="cs-CZ" sz="3200" dirty="0" err="1">
                <a:solidFill>
                  <a:srgbClr val="009999"/>
                </a:solidFill>
              </a:rPr>
              <a:t>epresentation</a:t>
            </a:r>
            <a:r>
              <a:rPr lang="en-US" altLang="cs-CZ" sz="3200" dirty="0">
                <a:solidFill>
                  <a:srgbClr val="009999"/>
                </a:solidFill>
              </a:rPr>
              <a:t> by a clustering tree (dendrogram) 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E27D5886-5FF8-0E68-701A-1902E532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FD086230-7F32-A738-7B38-C63706814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3606" name="Text Box 6">
            <a:extLst>
              <a:ext uri="{FF2B5EF4-FFF2-40B4-BE49-F238E27FC236}">
                <a16:creationId xmlns:a16="http://schemas.microsoft.com/office/drawing/2014/main" id="{1B0F1BC1-14FB-7973-D21F-0F522148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53607" name="Line 7">
            <a:extLst>
              <a:ext uri="{FF2B5EF4-FFF2-40B4-BE49-F238E27FC236}">
                <a16:creationId xmlns:a16="http://schemas.microsoft.com/office/drawing/2014/main" id="{CA314BFD-A6A3-817E-D8FB-5CB2F35EE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420938"/>
            <a:ext cx="0" cy="7921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cxnSp>
        <p:nvCxnSpPr>
          <p:cNvPr id="153608" name="AutoShape 8">
            <a:extLst>
              <a:ext uri="{FF2B5EF4-FFF2-40B4-BE49-F238E27FC236}">
                <a16:creationId xmlns:a16="http://schemas.microsoft.com/office/drawing/2014/main" id="{D5285215-47B1-FF96-A454-82186E94690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1774826" y="2009775"/>
            <a:ext cx="2665413" cy="914400"/>
          </a:xfrm>
          <a:prstGeom prst="bentConnector3">
            <a:avLst>
              <a:gd name="adj1" fmla="val -857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09" name="AutoShape 9">
            <a:extLst>
              <a:ext uri="{FF2B5EF4-FFF2-40B4-BE49-F238E27FC236}">
                <a16:creationId xmlns:a16="http://schemas.microsoft.com/office/drawing/2014/main" id="{B04A6A27-E5BE-D3C3-948C-EE37AEA940F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1774825" y="2009775"/>
            <a:ext cx="1588" cy="1588"/>
          </a:xfrm>
          <a:prstGeom prst="bentConnector3">
            <a:avLst>
              <a:gd name="adj1" fmla="val -144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10" name="AutoShape 10">
            <a:extLst>
              <a:ext uri="{FF2B5EF4-FFF2-40B4-BE49-F238E27FC236}">
                <a16:creationId xmlns:a16="http://schemas.microsoft.com/office/drawing/2014/main" id="{5F587792-BE60-0032-19CE-AC833683946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1774826" y="2009775"/>
            <a:ext cx="4321175" cy="596900"/>
          </a:xfrm>
          <a:prstGeom prst="bentConnector4">
            <a:avLst>
              <a:gd name="adj1" fmla="val -5292"/>
              <a:gd name="adj2" fmla="val 13829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611" name="Picture 11">
            <a:extLst>
              <a:ext uri="{FF2B5EF4-FFF2-40B4-BE49-F238E27FC236}">
                <a16:creationId xmlns:a16="http://schemas.microsoft.com/office/drawing/2014/main" id="{CC26501A-146D-A663-E35D-FA9F8E25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1807944"/>
            <a:ext cx="71294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59199D6-D48A-135B-341A-A718170CA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Agglomerative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3">
            <a:extLst>
              <a:ext uri="{FF2B5EF4-FFF2-40B4-BE49-F238E27FC236}">
                <a16:creationId xmlns:a16="http://schemas.microsoft.com/office/drawing/2014/main" id="{32B65551-2626-7DAD-B0B4-A8F977029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133191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61796" name="Text Box 4">
            <a:extLst>
              <a:ext uri="{FF2B5EF4-FFF2-40B4-BE49-F238E27FC236}">
                <a16:creationId xmlns:a16="http://schemas.microsoft.com/office/drawing/2014/main" id="{A7D8FB92-A183-15C2-046C-1CD28798F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412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161797" name="Text Box 5">
            <a:extLst>
              <a:ext uri="{FF2B5EF4-FFF2-40B4-BE49-F238E27FC236}">
                <a16:creationId xmlns:a16="http://schemas.microsoft.com/office/drawing/2014/main" id="{DC71D8CF-BD05-A781-4DC5-C660897C2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2186439"/>
            <a:ext cx="10369152" cy="368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Difficult to answer even for humans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“Clustering tendency”, “cluster validity”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Hierarchical methods</a:t>
            </a:r>
            <a:r>
              <a:rPr lang="cs-CZ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: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</a:t>
            </a:r>
            <a:endParaRPr lang="cs-CZ" altLang="cs-CZ" b="0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cs-CZ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		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N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can be estimated from the complete dendrogram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The methods minimizing a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 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cost </a:t>
            </a:r>
            <a:r>
              <a:rPr lang="en-US" altLang="cs-CZ" b="0" dirty="0" err="1" smtClean="0">
                <a:solidFill>
                  <a:srgbClr val="003300"/>
                </a:solidFill>
                <a:latin typeface="Arial CE" panose="020B0604020202020204" pitchFamily="34" charset="0"/>
              </a:rPr>
              <a:t>functio</a:t>
            </a:r>
            <a:r>
              <a:rPr lang="cs-CZ" altLang="cs-CZ" b="0" dirty="0" smtClean="0">
                <a:solidFill>
                  <a:srgbClr val="003300"/>
                </a:solidFill>
                <a:latin typeface="Arial CE" panose="020B0604020202020204" pitchFamily="34" charset="0"/>
              </a:rPr>
              <a:t>n</a:t>
            </a:r>
            <a:endParaRPr lang="cs-CZ" altLang="cs-CZ" b="0" dirty="0">
              <a:solidFill>
                <a:srgbClr val="003300"/>
              </a:solidFill>
              <a:latin typeface="Arial CE" panose="020B0604020202020204" pitchFamily="34" charset="0"/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cs-CZ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		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N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can be estimated from the “knees” in </a:t>
            </a:r>
            <a:r>
              <a:rPr lang="en-US" altLang="cs-CZ" b="0" i="1" dirty="0">
                <a:solidFill>
                  <a:srgbClr val="003300"/>
                </a:solidFill>
                <a:latin typeface="Arial CE" panose="020B0604020202020204" pitchFamily="34" charset="0"/>
              </a:rPr>
              <a:t>J-N</a:t>
            </a:r>
            <a:r>
              <a:rPr lang="en-US" altLang="cs-CZ" b="0" dirty="0">
                <a:solidFill>
                  <a:srgbClr val="003300"/>
                </a:solidFill>
                <a:latin typeface="Arial CE" panose="020B0604020202020204" pitchFamily="34" charset="0"/>
              </a:rPr>
              <a:t> graph</a:t>
            </a:r>
            <a:endParaRPr lang="en-US" altLang="cs-CZ" dirty="0">
              <a:solidFill>
                <a:srgbClr val="003300"/>
              </a:solidFill>
              <a:latin typeface="Arial CE" panose="020B0604020202020204" pitchFamily="34" charset="0"/>
            </a:endParaRPr>
          </a:p>
        </p:txBody>
      </p:sp>
      <p:sp>
        <p:nvSpPr>
          <p:cNvPr id="161798" name="Text Box 6">
            <a:extLst>
              <a:ext uri="{FF2B5EF4-FFF2-40B4-BE49-F238E27FC236}">
                <a16:creationId xmlns:a16="http://schemas.microsoft.com/office/drawing/2014/main" id="{CBF33FA2-9FD1-97DE-D251-EEC0DD6EA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085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endParaRPr lang="cs-CZ" altLang="cs-CZ" sz="320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14AE72-F2A1-F39E-FDC1-A9FEC84B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How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many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are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there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3">
            <a:extLst>
              <a:ext uri="{FF2B5EF4-FFF2-40B4-BE49-F238E27FC236}">
                <a16:creationId xmlns:a16="http://schemas.microsoft.com/office/drawing/2014/main" id="{62C15B25-1862-92DD-8B01-EA638A161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86" y="1844824"/>
            <a:ext cx="10225136" cy="294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dirty="0"/>
              <a:t>Segmentation – clustering in color space</a:t>
            </a:r>
            <a:endParaRPr lang="cs-CZ" altLang="cs-CZ" sz="3200" dirty="0"/>
          </a:p>
          <a:p>
            <a:endParaRPr lang="en-US" altLang="cs-CZ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dirty="0"/>
              <a:t>Preliminary classification of multispectral images</a:t>
            </a:r>
            <a:endParaRPr lang="cs-CZ" altLang="cs-CZ" sz="3200" dirty="0"/>
          </a:p>
          <a:p>
            <a:endParaRPr lang="en-US" altLang="cs-CZ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dirty="0"/>
              <a:t>Clustering in parametric space – RANSAC,</a:t>
            </a:r>
            <a:r>
              <a:rPr lang="cs-CZ" altLang="cs-CZ" sz="3200" dirty="0"/>
              <a:t> </a:t>
            </a:r>
            <a:r>
              <a:rPr lang="en-US" altLang="cs-CZ" sz="3200" dirty="0"/>
              <a:t>image registration and matching</a:t>
            </a:r>
            <a:endParaRPr lang="cs-CZ" altLang="cs-CZ" sz="3200" dirty="0"/>
          </a:p>
        </p:txBody>
      </p:sp>
      <p:sp>
        <p:nvSpPr>
          <p:cNvPr id="1032196" name="Text Box 4">
            <a:extLst>
              <a:ext uri="{FF2B5EF4-FFF2-40B4-BE49-F238E27FC236}">
                <a16:creationId xmlns:a16="http://schemas.microsoft.com/office/drawing/2014/main" id="{B2E34087-532B-1FCA-B3A7-EBF489F5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02" y="5516878"/>
            <a:ext cx="117373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algn="ctr"/>
            <a:r>
              <a:rPr lang="en-US" altLang="cs-CZ" sz="3200" dirty="0">
                <a:solidFill>
                  <a:srgbClr val="006699"/>
                </a:solidFill>
              </a:rPr>
              <a:t> </a:t>
            </a:r>
            <a:r>
              <a:rPr lang="en-US" altLang="cs-CZ" sz="3200" dirty="0">
                <a:solidFill>
                  <a:srgbClr val="009999"/>
                </a:solidFill>
              </a:rPr>
              <a:t>Numerous applications are outside image processing area</a:t>
            </a:r>
            <a:endParaRPr lang="cs-CZ" altLang="cs-CZ" sz="3200" dirty="0">
              <a:solidFill>
                <a:srgbClr val="009999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F565B5A-AEBA-77BB-0E38-E1EBBC5A6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clustering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in image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proc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CBD39DEC-C8FC-C1CE-210C-7A44F7E2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90489"/>
            <a:ext cx="41719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B5DEAFEA-9BC7-1CB0-AC0A-07D3A657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68626"/>
            <a:ext cx="7056784" cy="672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>
            <a:extLst>
              <a:ext uri="{FF2B5EF4-FFF2-40B4-BE49-F238E27FC236}">
                <a16:creationId xmlns:a16="http://schemas.microsoft.com/office/drawing/2014/main" id="{97B4B79B-583F-E2D8-5AED-E2713484C0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1643" y="2708920"/>
            <a:ext cx="8208714" cy="1231776"/>
          </a:xfrm>
        </p:spPr>
        <p:txBody>
          <a:bodyPr/>
          <a:lstStyle/>
          <a:p>
            <a:pPr marL="0" indent="0">
              <a:buNone/>
            </a:pPr>
            <a:r>
              <a:rPr lang="en-US" altLang="cs-CZ" sz="3600" dirty="0">
                <a:latin typeface="Arial CE" panose="020B0604020202020204" pitchFamily="34" charset="0"/>
                <a:cs typeface="Arial CE" panose="020B0604020202020204" pitchFamily="34" charset="0"/>
              </a:rPr>
              <a:t>Having </a:t>
            </a:r>
            <a:r>
              <a:rPr lang="en-US" altLang="cs-CZ" sz="3600" i="1" dirty="0">
                <a:latin typeface="Arial CE" panose="020B0604020202020204" pitchFamily="34" charset="0"/>
                <a:cs typeface="Arial CE" panose="020B0604020202020204" pitchFamily="34" charset="0"/>
              </a:rPr>
              <a:t>D</a:t>
            </a:r>
            <a:r>
              <a:rPr lang="en-US" altLang="cs-CZ" sz="3600" dirty="0">
                <a:latin typeface="Arial CE" panose="020B0604020202020204" pitchFamily="34" charset="0"/>
                <a:cs typeface="Arial CE" panose="020B0604020202020204" pitchFamily="34" charset="0"/>
              </a:rPr>
              <a:t> features, we want to reduce their number to </a:t>
            </a:r>
            <a:r>
              <a:rPr lang="en-US" altLang="cs-CZ" sz="3600" i="1" dirty="0">
                <a:latin typeface="Arial CE" panose="020B0604020202020204" pitchFamily="34" charset="0"/>
                <a:cs typeface="Arial CE" panose="020B0604020202020204" pitchFamily="34" charset="0"/>
              </a:rPr>
              <a:t>n</a:t>
            </a:r>
            <a:r>
              <a:rPr lang="en-US" altLang="cs-CZ" sz="3600" dirty="0">
                <a:latin typeface="Arial CE" panose="020B0604020202020204" pitchFamily="34" charset="0"/>
                <a:cs typeface="Arial CE" panose="020B0604020202020204" pitchFamily="34" charset="0"/>
              </a:rPr>
              <a:t>, where  </a:t>
            </a:r>
            <a:r>
              <a:rPr lang="en-US" altLang="cs-CZ" sz="3600" i="1" dirty="0">
                <a:latin typeface="Arial CE" panose="020B0604020202020204" pitchFamily="34" charset="0"/>
                <a:cs typeface="Arial CE" panose="020B0604020202020204" pitchFamily="34" charset="0"/>
              </a:rPr>
              <a:t>n&lt;&lt;D</a:t>
            </a:r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3313B973-0C7B-9BAE-C602-C0C18CCB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1" y="4437112"/>
            <a:ext cx="68405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E85BB79-6C58-53BB-D753-904CD1FC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altLang="cs-CZ" sz="40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Dimensionality reduction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DFCC568-1495-EA56-C750-7784AC1F0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Empirical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observation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5E2AC7D-A57F-F021-4553-C0741B89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98" y="1844824"/>
            <a:ext cx="10009112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For a given training set, we can have several classifiers (several partitioning of the feature space)</a:t>
            </a: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3200" b="0" dirty="0" err="1">
                <a:solidFill>
                  <a:schemeClr val="tx1"/>
                </a:solidFill>
              </a:rPr>
              <a:t>The</a:t>
            </a:r>
            <a:r>
              <a:rPr lang="cs-CZ" altLang="cs-CZ" sz="3200" b="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training samples</a:t>
            </a:r>
            <a:r>
              <a:rPr lang="en-US" altLang="cs-CZ" sz="320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are not always</a:t>
            </a:r>
            <a:r>
              <a:rPr lang="cs-CZ" altLang="cs-CZ" sz="3200" b="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classified correctly</a:t>
            </a:r>
          </a:p>
          <a:p>
            <a:endParaRPr lang="cs-CZ" altLang="cs-CZ" sz="3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D44E107-626A-B9D8-6E5D-D0918050C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23692" y="1574232"/>
            <a:ext cx="5544616" cy="757208"/>
          </a:xfrm>
        </p:spPr>
        <p:txBody>
          <a:bodyPr>
            <a:normAutofit fontScale="90000"/>
          </a:bodyPr>
          <a:lstStyle/>
          <a:p>
            <a:r>
              <a:rPr lang="en-US" altLang="cs-CZ" sz="3600" b="1" dirty="0" err="1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Karhunen-Loeve</a:t>
            </a:r>
            <a:r>
              <a:rPr lang="en-US" altLang="cs-CZ" sz="36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 Transform</a:t>
            </a:r>
            <a:endParaRPr lang="cs-CZ" altLang="cs-CZ" sz="3600" b="1" dirty="0">
              <a:solidFill>
                <a:srgbClr val="009999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pic>
        <p:nvPicPr>
          <p:cNvPr id="591876" name="Picture 4">
            <a:extLst>
              <a:ext uri="{FF2B5EF4-FFF2-40B4-BE49-F238E27FC236}">
                <a16:creationId xmlns:a16="http://schemas.microsoft.com/office/drawing/2014/main" id="{37866783-7E08-D6D8-A286-E348D15D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0" r="16109"/>
          <a:stretch>
            <a:fillRect/>
          </a:stretch>
        </p:blipFill>
        <p:spPr bwMode="auto">
          <a:xfrm>
            <a:off x="6096000" y="2780927"/>
            <a:ext cx="5251924" cy="322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E5DDF16-4A82-4FF8-7026-CA82A9548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Principal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Component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Transform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70289B-3546-433E-D06E-AC1FC1D4EDAC}"/>
              </a:ext>
            </a:extLst>
          </p:cNvPr>
          <p:cNvSpPr txBox="1"/>
          <p:nvPr/>
        </p:nvSpPr>
        <p:spPr>
          <a:xfrm>
            <a:off x="479376" y="3049317"/>
            <a:ext cx="52519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2800" dirty="0">
                <a:latin typeface="Arial CE" panose="020B0604020202020204" pitchFamily="34" charset="0"/>
                <a:cs typeface="Arial CE" panose="020B0604020202020204" pitchFamily="34" charset="0"/>
              </a:rPr>
              <a:t>PCT is a method for “one-class” problem, i.e. for non-structured data (no class representatives, no training sets, just a cloud of data points in the feature space)</a:t>
            </a:r>
            <a:endParaRPr lang="cs-CZ" altLang="cs-CZ" sz="28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24" name="Object 4">
            <a:extLst>
              <a:ext uri="{FF2B5EF4-FFF2-40B4-BE49-F238E27FC236}">
                <a16:creationId xmlns:a16="http://schemas.microsoft.com/office/drawing/2014/main" id="{7430D9AF-2ACC-DB7F-8EEE-BC595299CAB6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6401123"/>
              </p:ext>
            </p:extLst>
          </p:nvPr>
        </p:nvGraphicFramePr>
        <p:xfrm>
          <a:off x="5650739" y="1457962"/>
          <a:ext cx="5413813" cy="504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Paint Shop Pro Image" r:id="rId3" imgW="5385366" imgH="5014634" progId="PaintShopPro">
                  <p:embed/>
                </p:oleObj>
              </mc:Choice>
              <mc:Fallback>
                <p:oleObj name="Paint Shop Pro Image" r:id="rId3" imgW="5385366" imgH="5014634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739" y="1457962"/>
                        <a:ext cx="5413813" cy="5042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1" name="Object 3">
            <a:extLst>
              <a:ext uri="{FF2B5EF4-FFF2-40B4-BE49-F238E27FC236}">
                <a16:creationId xmlns:a16="http://schemas.microsoft.com/office/drawing/2014/main" id="{86494B7D-C711-79C9-6597-4FD22399E675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8582051"/>
              </p:ext>
            </p:extLst>
          </p:nvPr>
        </p:nvGraphicFramePr>
        <p:xfrm>
          <a:off x="1127448" y="1446369"/>
          <a:ext cx="4264025" cy="505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Paint Shop Pro Image" r:id="rId5" imgW="4321951" imgH="5121951" progId="PaintShopPro">
                  <p:embed/>
                </p:oleObj>
              </mc:Choice>
              <mc:Fallback>
                <p:oleObj name="Paint Shop Pro Image" r:id="rId5" imgW="4321951" imgH="5121951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1446369"/>
                        <a:ext cx="4264025" cy="5053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2B31B57-BB73-D0F4-64BA-8CDCE867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Principal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Component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Transform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36A4215-E7E2-110B-100B-492C1A50D0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9054" y="1556792"/>
            <a:ext cx="10801200" cy="4824536"/>
          </a:xfrm>
        </p:spPr>
        <p:txBody>
          <a:bodyPr>
            <a:normAutofit lnSpcReduction="10000"/>
          </a:bodyPr>
          <a:lstStyle/>
          <a:p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PCT  is a rotation of the feature space </a:t>
            </a:r>
          </a:p>
          <a:p>
            <a:pPr algn="ctr">
              <a:buFontTx/>
              <a:buNone/>
            </a:pP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y = </a:t>
            </a:r>
            <a:r>
              <a:rPr lang="en-US" altLang="cs-CZ" sz="2600" i="1" dirty="0" err="1">
                <a:latin typeface="Arial CE" panose="020B0604020202020204" pitchFamily="34" charset="0"/>
                <a:cs typeface="Arial CE" panose="020B0604020202020204" pitchFamily="34" charset="0"/>
              </a:rPr>
              <a:t>T’x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,</a:t>
            </a:r>
          </a:p>
          <a:p>
            <a:pPr>
              <a:buFontTx/>
              <a:buNone/>
            </a:pP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   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such that the new features 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y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 are </a:t>
            </a:r>
            <a:r>
              <a:rPr lang="en-US" altLang="cs-CZ" sz="26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uncorrelated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, i.e. covariance matrix 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C</a:t>
            </a:r>
            <a:r>
              <a:rPr lang="en-US" altLang="cs-CZ" sz="2600" i="1" baseline="-25000" dirty="0">
                <a:latin typeface="Arial CE" panose="020B0604020202020204" pitchFamily="34" charset="0"/>
                <a:cs typeface="Arial CE" panose="020B0604020202020204" pitchFamily="34" charset="0"/>
              </a:rPr>
              <a:t>y 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 is diagonal.</a:t>
            </a:r>
          </a:p>
          <a:p>
            <a:endParaRPr lang="en-US" altLang="cs-CZ" sz="2600" i="1" baseline="-250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This is always possible since the original covariance matrix </a:t>
            </a:r>
            <a:r>
              <a:rPr lang="en-US" altLang="cs-CZ" sz="2600" i="1" dirty="0" err="1">
                <a:latin typeface="Arial CE" panose="020B0604020202020204" pitchFamily="34" charset="0"/>
                <a:cs typeface="Arial CE" panose="020B0604020202020204" pitchFamily="34" charset="0"/>
              </a:rPr>
              <a:t>C</a:t>
            </a:r>
            <a:r>
              <a:rPr lang="en-US" altLang="cs-CZ" sz="2600" i="1" baseline="-25000" dirty="0" err="1">
                <a:latin typeface="Arial CE" panose="020B0604020202020204" pitchFamily="34" charset="0"/>
                <a:cs typeface="Arial CE" panose="020B0604020202020204" pitchFamily="34" charset="0"/>
              </a:rPr>
              <a:t>x</a:t>
            </a:r>
            <a:r>
              <a:rPr lang="en-US" altLang="cs-CZ" sz="2600" i="1" baseline="-25000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is symmetric and can be diagonalized in the orthonormal basis of its eigenvectors</a:t>
            </a:r>
            <a:endParaRPr lang="en-US" altLang="cs-CZ" sz="2600" i="1" baseline="-250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C</a:t>
            </a:r>
            <a:r>
              <a:rPr lang="en-US" altLang="cs-CZ" sz="2600" i="1" baseline="-25000" dirty="0">
                <a:latin typeface="Arial CE" panose="020B0604020202020204" pitchFamily="34" charset="0"/>
                <a:cs typeface="Arial CE" panose="020B0604020202020204" pitchFamily="34" charset="0"/>
              </a:rPr>
              <a:t>y 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 =  </a:t>
            </a:r>
            <a:r>
              <a:rPr lang="en-US" altLang="cs-CZ" sz="2600" i="1" dirty="0" err="1">
                <a:latin typeface="Arial CE" panose="020B0604020202020204" pitchFamily="34" charset="0"/>
                <a:cs typeface="Arial CE" panose="020B0604020202020204" pitchFamily="34" charset="0"/>
              </a:rPr>
              <a:t>T’C</a:t>
            </a:r>
            <a:r>
              <a:rPr lang="en-US" altLang="cs-CZ" sz="2600" i="1" baseline="-25000" dirty="0" err="1">
                <a:latin typeface="Arial CE" panose="020B0604020202020204" pitchFamily="34" charset="0"/>
                <a:cs typeface="Arial CE" panose="020B0604020202020204" pitchFamily="34" charset="0"/>
              </a:rPr>
              <a:t>x</a:t>
            </a:r>
            <a:r>
              <a:rPr lang="en-US" altLang="cs-CZ" sz="2600" i="1" baseline="-25000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T</a:t>
            </a:r>
          </a:p>
          <a:p>
            <a:pPr algn="ctr">
              <a:buFontTx/>
              <a:buNone/>
            </a:pPr>
            <a:endParaRPr lang="en-US" altLang="cs-CZ" sz="2600" i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Features with the highest variances are called </a:t>
            </a:r>
            <a:r>
              <a:rPr lang="en-US" altLang="cs-CZ" sz="26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principal components</a:t>
            </a:r>
            <a:r>
              <a:rPr lang="en-US" altLang="cs-CZ" sz="2600" b="1" dirty="0">
                <a:latin typeface="Arial CE" panose="020B0604020202020204" pitchFamily="34" charset="0"/>
                <a:cs typeface="Arial CE" panose="020B0604020202020204" pitchFamily="34" charset="0"/>
              </a:rPr>
              <a:t>. 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First</a:t>
            </a:r>
            <a:r>
              <a:rPr lang="en-US" altLang="cs-CZ" sz="2600" b="1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en-US" altLang="cs-CZ" sz="2600" i="1" dirty="0">
                <a:latin typeface="Arial CE" panose="020B0604020202020204" pitchFamily="34" charset="0"/>
                <a:cs typeface="Arial CE" panose="020B0604020202020204" pitchFamily="34" charset="0"/>
              </a:rPr>
              <a:t>n </a:t>
            </a:r>
            <a:r>
              <a:rPr lang="en-US" altLang="cs-CZ" sz="2600" dirty="0">
                <a:latin typeface="Arial CE" panose="020B0604020202020204" pitchFamily="34" charset="0"/>
                <a:cs typeface="Arial CE" panose="020B0604020202020204" pitchFamily="34" charset="0"/>
              </a:rPr>
              <a:t> PC’s are kept.</a:t>
            </a:r>
            <a:endParaRPr lang="en-US" altLang="cs-CZ" sz="2600" b="1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CF03BE0-B4BC-2AAD-8845-1EF869703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Principal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Component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Transform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>
            <a:extLst>
              <a:ext uri="{FF2B5EF4-FFF2-40B4-BE49-F238E27FC236}">
                <a16:creationId xmlns:a16="http://schemas.microsoft.com/office/drawing/2014/main" id="{A32F2B89-189D-87ED-0E13-62FBCFCDF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7364" y="2708920"/>
            <a:ext cx="9433172" cy="1872034"/>
          </a:xfrm>
        </p:spPr>
        <p:txBody>
          <a:bodyPr>
            <a:normAutofit fontScale="92500"/>
          </a:bodyPr>
          <a:lstStyle/>
          <a:p>
            <a:r>
              <a:rPr lang="en-US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“Optimal” data representation</a:t>
            </a:r>
          </a:p>
          <a:p>
            <a:endParaRPr lang="en-US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r>
              <a:rPr lang="cs-CZ" altLang="cs-CZ" sz="3200" dirty="0" err="1">
                <a:latin typeface="Arial CE" panose="020B0604020202020204" pitchFamily="34" charset="0"/>
                <a:cs typeface="Arial CE" panose="020B0604020202020204" pitchFamily="34" charset="0"/>
              </a:rPr>
              <a:t>Visualization</a:t>
            </a:r>
            <a:r>
              <a:rPr lang="cs-CZ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 and </a:t>
            </a:r>
            <a:r>
              <a:rPr lang="cs-CZ" altLang="cs-CZ" sz="3200" dirty="0" err="1">
                <a:latin typeface="Arial CE" panose="020B0604020202020204" pitchFamily="34" charset="0"/>
                <a:cs typeface="Arial CE" panose="020B0604020202020204" pitchFamily="34" charset="0"/>
              </a:rPr>
              <a:t>compression</a:t>
            </a:r>
            <a:r>
              <a:rPr lang="cs-CZ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cs-CZ" altLang="cs-CZ" sz="3200" dirty="0" err="1">
                <a:latin typeface="Arial CE" panose="020B0604020202020204" pitchFamily="34" charset="0"/>
                <a:cs typeface="Arial CE" panose="020B0604020202020204" pitchFamily="34" charset="0"/>
              </a:rPr>
              <a:t>of</a:t>
            </a:r>
            <a:r>
              <a:rPr lang="cs-CZ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cs-CZ" altLang="cs-CZ" sz="3200" dirty="0" err="1">
                <a:latin typeface="Arial CE" panose="020B0604020202020204" pitchFamily="34" charset="0"/>
                <a:cs typeface="Arial CE" panose="020B0604020202020204" pitchFamily="34" charset="0"/>
              </a:rPr>
              <a:t>multimodal</a:t>
            </a:r>
            <a:r>
              <a:rPr lang="cs-CZ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 </a:t>
            </a:r>
            <a:r>
              <a:rPr lang="cs-CZ" altLang="cs-CZ" sz="3200" dirty="0" err="1">
                <a:latin typeface="Arial CE" panose="020B0604020202020204" pitchFamily="34" charset="0"/>
                <a:cs typeface="Arial CE" panose="020B0604020202020204" pitchFamily="34" charset="0"/>
              </a:rPr>
              <a:t>images</a:t>
            </a:r>
            <a:endParaRPr lang="cs-CZ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3E6B10F-6D1E-24C1-089C-7E3E8911F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Applications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the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Výsledek obrázku pro principal component analysis multispectral">
            <a:extLst>
              <a:ext uri="{FF2B5EF4-FFF2-40B4-BE49-F238E27FC236}">
                <a16:creationId xmlns:a16="http://schemas.microsoft.com/office/drawing/2014/main" id="{F9C5B941-66C9-884B-0F77-01A00EF1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99" y="1268412"/>
            <a:ext cx="6049135" cy="4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>
            <a:extLst>
              <a:ext uri="{FF2B5EF4-FFF2-40B4-BE49-F238E27FC236}">
                <a16:creationId xmlns:a16="http://schemas.microsoft.com/office/drawing/2014/main" id="{76B3BF22-87C7-D8DF-3F20-A36247D3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484784"/>
            <a:ext cx="3529087" cy="309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25" name="Object 5">
            <a:extLst>
              <a:ext uri="{FF2B5EF4-FFF2-40B4-BE49-F238E27FC236}">
                <a16:creationId xmlns:a16="http://schemas.microsoft.com/office/drawing/2014/main" id="{1F60EF04-CD57-25F9-8501-59DC1F494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143663"/>
              </p:ext>
            </p:extLst>
          </p:nvPr>
        </p:nvGraphicFramePr>
        <p:xfrm>
          <a:off x="2049765" y="4653136"/>
          <a:ext cx="3816549" cy="1927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CorelPhotoPaint.Image.11" r:id="rId5" imgW="3829658" imgH="1933960" progId="CorelPhotoPaint.Image.11">
                  <p:embed/>
                </p:oleObj>
              </mc:Choice>
              <mc:Fallback>
                <p:oleObj name="CorelPhotoPaint.Image.11" r:id="rId5" imgW="3829658" imgH="1933960" progId="CorelPhotoPaint.Image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765" y="4653136"/>
                        <a:ext cx="3816549" cy="1927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">
            <a:extLst>
              <a:ext uri="{FF2B5EF4-FFF2-40B4-BE49-F238E27FC236}">
                <a16:creationId xmlns:a16="http://schemas.microsoft.com/office/drawing/2014/main" id="{EAB57E28-0222-EF84-5B88-B223E7FB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PCT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of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multispectral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images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BE35B3EC-5D1C-E1DD-2C2D-340B215B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8"/>
            <a:ext cx="8136903" cy="527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1CD6754-9179-C8C8-881F-8897ACE4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PCT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for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visualization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Text Box 2">
            <a:extLst>
              <a:ext uri="{FF2B5EF4-FFF2-40B4-BE49-F238E27FC236}">
                <a16:creationId xmlns:a16="http://schemas.microsoft.com/office/drawing/2014/main" id="{97F52D1D-6C4B-1661-0F48-2F311086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52400"/>
            <a:ext cx="7391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cs-CZ" b="0">
                <a:solidFill>
                  <a:srgbClr val="008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cs-CZ" b="0">
                <a:solidFill>
                  <a:schemeClr val="tx1"/>
                </a:solidFill>
                <a:latin typeface="Times New Roman" panose="02020603050405020304" pitchFamily="18" charset="0"/>
              </a:rPr>
              <a:t>PCT                             Reconstruction from two PC’s</a:t>
            </a:r>
            <a:r>
              <a:rPr lang="en-US" altLang="cs-CZ" b="0">
                <a:solidFill>
                  <a:srgbClr val="008000"/>
                </a:solidFill>
                <a:latin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186371" name="Object 3">
            <a:extLst>
              <a:ext uri="{FF2B5EF4-FFF2-40B4-BE49-F238E27FC236}">
                <a16:creationId xmlns:a16="http://schemas.microsoft.com/office/drawing/2014/main" id="{D439BA2C-3C03-E64B-53F6-B6B5A13DEB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685800"/>
          <a:ext cx="3417888" cy="511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" name="CorelPhotoPaint.Image.11" r:id="rId3" imgW="4355232" imgH="6520933" progId="CorelPhotoPaint.Image.11">
                  <p:embed/>
                </p:oleObj>
              </mc:Choice>
              <mc:Fallback>
                <p:oleObj name="CorelPhotoPaint.Image.11" r:id="rId3" imgW="4355232" imgH="6520933" progId="CorelPhotoPaint.Image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685800"/>
                        <a:ext cx="3417888" cy="511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2" name="Object 4">
            <a:extLst>
              <a:ext uri="{FF2B5EF4-FFF2-40B4-BE49-F238E27FC236}">
                <a16:creationId xmlns:a16="http://schemas.microsoft.com/office/drawing/2014/main" id="{110F05F1-E63E-4937-80D9-E58FF08D0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5926138"/>
          <a:ext cx="5481638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" name="CorelPhotoPaint.Image.11" r:id="rId5" imgW="3829658" imgH="543954" progId="CorelPhotoPaint.Image.11">
                  <p:embed/>
                </p:oleObj>
              </mc:Choice>
              <mc:Fallback>
                <p:oleObj name="CorelPhotoPaint.Image.11" r:id="rId5" imgW="3829658" imgH="543954" progId="CorelPhotoPaint.Image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926138"/>
                        <a:ext cx="5481638" cy="77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6997" name="Object 5">
            <a:extLst>
              <a:ext uri="{FF2B5EF4-FFF2-40B4-BE49-F238E27FC236}">
                <a16:creationId xmlns:a16="http://schemas.microsoft.com/office/drawing/2014/main" id="{00EB8D6A-5173-4A14-92B3-55B6469E1F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1" y="685800"/>
          <a:ext cx="3419475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name="CorelPhotoPaint.Image.11" r:id="rId7" imgW="4344749" imgH="6476739" progId="CorelPhotoPaint.Image.11">
                  <p:embed/>
                </p:oleObj>
              </mc:Choice>
              <mc:Fallback>
                <p:oleObj name="CorelPhotoPaint.Image.11" r:id="rId7" imgW="4344749" imgH="6476739" progId="CorelPhotoPaint.Image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1" y="685800"/>
                        <a:ext cx="3419475" cy="509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6998" name="Object 6">
            <a:extLst>
              <a:ext uri="{FF2B5EF4-FFF2-40B4-BE49-F238E27FC236}">
                <a16:creationId xmlns:a16="http://schemas.microsoft.com/office/drawing/2014/main" id="{6D9885E9-D60C-C347-DF4B-514DB22790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3339" y="692150"/>
          <a:ext cx="3457575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5" name="CorelPhotoPaint.Image.11" r:id="rId9" imgW="4334081" imgH="6487681" progId="CorelPhotoPaint.Image.11">
                  <p:embed/>
                </p:oleObj>
              </mc:Choice>
              <mc:Fallback>
                <p:oleObj name="CorelPhotoPaint.Image.11" r:id="rId9" imgW="4334081" imgH="6487681" progId="CorelPhotoPaint.Image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339" y="692150"/>
                        <a:ext cx="3457575" cy="511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6999" name="Text Box 7">
            <a:extLst>
              <a:ext uri="{FF2B5EF4-FFF2-40B4-BE49-F238E27FC236}">
                <a16:creationId xmlns:a16="http://schemas.microsoft.com/office/drawing/2014/main" id="{4C3D7404-B4FA-01A8-7B7F-7B69FD53D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163513"/>
            <a:ext cx="7391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cs-CZ" b="0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cs-CZ" b="0" dirty="0">
                <a:solidFill>
                  <a:schemeClr val="tx1"/>
                </a:solidFill>
                <a:latin typeface="Times New Roman" panose="02020603050405020304" pitchFamily="18" charset="0"/>
              </a:rPr>
              <a:t>PCT                                               Original</a:t>
            </a:r>
            <a:r>
              <a:rPr lang="en-US" altLang="cs-CZ" b="0" dirty="0">
                <a:solidFill>
                  <a:srgbClr val="008000"/>
                </a:solidFill>
                <a:latin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4" grpId="0"/>
      <p:bldP spid="59699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855BB9-5B07-3EFD-EE15-F4EF296C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Why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is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 not </a:t>
            </a: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suitable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for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  <a:endParaRPr lang="cs-CZ" altLang="cs-CZ" sz="36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1E28F0-D10E-4158-1DCF-C6C891D88AAE}"/>
              </a:ext>
            </a:extLst>
          </p:cNvPr>
          <p:cNvSpPr txBox="1"/>
          <p:nvPr/>
        </p:nvSpPr>
        <p:spPr>
          <a:xfrm>
            <a:off x="1559496" y="2852936"/>
            <a:ext cx="871296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PCT evaluates the contribution of individual features solely by their variances, which may be different from their </a:t>
            </a:r>
            <a:r>
              <a:rPr lang="en-US" altLang="cs-CZ" sz="3200" b="1" dirty="0">
                <a:solidFill>
                  <a:srgbClr val="009999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discrimination power</a:t>
            </a:r>
            <a:r>
              <a:rPr lang="en-US" altLang="cs-CZ" sz="3200" b="1" dirty="0">
                <a:latin typeface="Arial CE" panose="020B0604020202020204" pitchFamily="34" charset="0"/>
                <a:cs typeface="Arial CE" panose="020B0604020202020204" pitchFamily="34" charset="0"/>
              </a:rPr>
              <a:t>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043" name="Object 3">
            <a:extLst>
              <a:ext uri="{FF2B5EF4-FFF2-40B4-BE49-F238E27FC236}">
                <a16:creationId xmlns:a16="http://schemas.microsoft.com/office/drawing/2014/main" id="{0FC3E981-44B7-7492-FC3A-7EB6AC87EB3F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90635224"/>
              </p:ext>
            </p:extLst>
          </p:nvPr>
        </p:nvGraphicFramePr>
        <p:xfrm>
          <a:off x="1511646" y="1804732"/>
          <a:ext cx="4435475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" name="Paint Shop Pro Image" r:id="rId3" imgW="5200000" imgH="5102439" progId="PaintShopPro">
                  <p:embed/>
                </p:oleObj>
              </mc:Choice>
              <mc:Fallback>
                <p:oleObj name="Paint Shop Pro Image" r:id="rId3" imgW="5200000" imgH="5102439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646" y="1804732"/>
                        <a:ext cx="4435475" cy="435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18" name="Object 2">
            <a:extLst>
              <a:ext uri="{FF2B5EF4-FFF2-40B4-BE49-F238E27FC236}">
                <a16:creationId xmlns:a16="http://schemas.microsoft.com/office/drawing/2014/main" id="{3B7E731C-7134-7709-31DE-F7D9046587C7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1556193"/>
              </p:ext>
            </p:extLst>
          </p:nvPr>
        </p:nvGraphicFramePr>
        <p:xfrm>
          <a:off x="6767345" y="1825625"/>
          <a:ext cx="3908146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Paint Shop Pro Image" r:id="rId5" imgW="4312195" imgH="4800000" progId="PaintShopPro">
                  <p:embed/>
                </p:oleObj>
              </mc:Choice>
              <mc:Fallback>
                <p:oleObj name="Paint Shop Pro Image" r:id="rId5" imgW="4312195" imgH="4800000" progId="PaintShopPro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345" y="1825625"/>
                        <a:ext cx="3908146" cy="435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14E7956-3F6E-5321-D87E-2C9259833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Why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is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 </a:t>
            </a:r>
            <a:r>
              <a:rPr lang="en-US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not suitable</a:t>
            </a: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for</a:t>
            </a:r>
            <a:r>
              <a:rPr lang="cs-CZ" altLang="cs-CZ" sz="36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3600" b="1" dirty="0" err="1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classification</a:t>
            </a: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  <a:endParaRPr lang="cs-CZ" altLang="cs-CZ" sz="36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>
            <a:extLst>
              <a:ext uri="{FF2B5EF4-FFF2-40B4-BE49-F238E27FC236}">
                <a16:creationId xmlns:a16="http://schemas.microsoft.com/office/drawing/2014/main" id="{38888991-1807-28D9-4DFB-BCD42A5C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81225"/>
            <a:ext cx="6809681" cy="58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8024064-D9B3-D0F6-FBBD-D76488EF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Empirical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observation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E75C7F6-A1C7-E7FF-EC49-FD18C5A05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98" y="1844824"/>
            <a:ext cx="10009112" cy="405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1pPr>
            <a:lvl2pPr marL="742950" indent="-28575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2pPr>
            <a:lvl3pPr marL="11430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3pPr>
            <a:lvl4pPr marL="16002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4pPr>
            <a:lvl5pPr marL="2057400" indent="-22860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defRPr sz="2400" b="1">
                <a:solidFill>
                  <a:srgbClr val="003300"/>
                </a:solidFill>
                <a:latin typeface="Arial CE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For a given training set, we can have several classifiers (several partitioning of the feature space)</a:t>
            </a: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3200" b="0" dirty="0" err="1">
                <a:solidFill>
                  <a:schemeClr val="tx1"/>
                </a:solidFill>
              </a:rPr>
              <a:t>The</a:t>
            </a:r>
            <a:r>
              <a:rPr lang="cs-CZ" altLang="cs-CZ" sz="3200" b="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training samples</a:t>
            </a:r>
            <a:r>
              <a:rPr lang="en-US" altLang="cs-CZ" sz="320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are not always</a:t>
            </a:r>
            <a:r>
              <a:rPr lang="cs-CZ" altLang="cs-CZ" sz="3200" b="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classified correctly</a:t>
            </a: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sz="32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cs-CZ" sz="3200" b="0" dirty="0">
                <a:solidFill>
                  <a:schemeClr val="tx1"/>
                </a:solidFill>
              </a:rPr>
              <a:t>We should avoid overtraining of the</a:t>
            </a:r>
            <a:r>
              <a:rPr lang="cs-CZ" altLang="cs-CZ" sz="3200" b="0" dirty="0">
                <a:solidFill>
                  <a:schemeClr val="tx1"/>
                </a:solidFill>
              </a:rPr>
              <a:t> </a:t>
            </a:r>
            <a:r>
              <a:rPr lang="en-US" altLang="cs-CZ" sz="3200" b="0" dirty="0">
                <a:solidFill>
                  <a:schemeClr val="tx1"/>
                </a:solidFill>
              </a:rPr>
              <a:t>classifier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855BB9-5B07-3EFD-EE15-F4EF296C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</a:t>
            </a:r>
            <a:r>
              <a:rPr lang="en-US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: How many components</a:t>
            </a: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?</a:t>
            </a:r>
            <a:endParaRPr lang="cs-CZ" altLang="cs-CZ" sz="36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1E28F0-D10E-4158-1DCF-C6C891D88AAE}"/>
              </a:ext>
            </a:extLst>
          </p:cNvPr>
          <p:cNvSpPr txBox="1"/>
          <p:nvPr/>
        </p:nvSpPr>
        <p:spPr>
          <a:xfrm>
            <a:off x="768571" y="1916832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80% of total variation</a:t>
            </a:r>
          </a:p>
          <a:p>
            <a:pPr>
              <a:spcAft>
                <a:spcPts val="600"/>
              </a:spcAft>
            </a:pP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The “elbow” rule</a:t>
            </a:r>
            <a:endParaRPr lang="en-US" altLang="cs-CZ" sz="32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9218" name="Picture 2" descr="https://miro.medium.com/v2/resize:fit:756/1*Nx8nLPdHmAtgWopOLa76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55" y="1844824"/>
            <a:ext cx="6936879" cy="42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5">
            <a:hlinkClick r:id="rId2"/>
            <a:extLst>
              <a:ext uri="{FF2B5EF4-FFF2-40B4-BE49-F238E27FC236}">
                <a16:creationId xmlns:a16="http://schemas.microsoft.com/office/drawing/2014/main" id="{210D7757-4BA2-76F5-6541-D3D3C183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71985"/>
            <a:ext cx="38877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8">
            <a:extLst>
              <a:ext uri="{FF2B5EF4-FFF2-40B4-BE49-F238E27FC236}">
                <a16:creationId xmlns:a16="http://schemas.microsoft.com/office/drawing/2014/main" id="{44FCF809-5565-E35F-19E2-08690FD1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89" y="1276747"/>
            <a:ext cx="388778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12">
            <a:extLst>
              <a:ext uri="{FF2B5EF4-FFF2-40B4-BE49-F238E27FC236}">
                <a16:creationId xmlns:a16="http://schemas.microsoft.com/office/drawing/2014/main" id="{1130BCA1-4E21-DDC3-3569-B7290B05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075880"/>
            <a:ext cx="8281740" cy="27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1E53520-B7D0-5D55-0348-FC25E035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Face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recognition</a:t>
            </a:r>
            <a:r>
              <a:rPr lang="cs-CZ" altLang="cs-CZ" sz="4000" b="1" dirty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by </a:t>
            </a:r>
            <a:r>
              <a:rPr lang="cs-CZ" altLang="cs-CZ" sz="4000" b="1" dirty="0" err="1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eigenfaces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>
            <a:extLst>
              <a:ext uri="{FF2B5EF4-FFF2-40B4-BE49-F238E27FC236}">
                <a16:creationId xmlns:a16="http://schemas.microsoft.com/office/drawing/2014/main" id="{542D763F-F62C-7DEF-6701-1780FF40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620688"/>
            <a:ext cx="8186110" cy="583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855BB9-5B07-3EFD-EE15-F4EF296C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</a:t>
            </a:r>
            <a:r>
              <a:rPr lang="en-US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vs. SVD</a:t>
            </a:r>
            <a:endParaRPr lang="cs-CZ" altLang="cs-CZ" sz="36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1E28F0-D10E-4158-1DCF-C6C891D88AAE}"/>
              </a:ext>
            </a:extLst>
          </p:cNvPr>
          <p:cNvSpPr txBox="1"/>
          <p:nvPr/>
        </p:nvSpPr>
        <p:spPr>
          <a:xfrm>
            <a:off x="479376" y="1756345"/>
            <a:ext cx="871296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M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 – arbitrary matrix</a:t>
            </a:r>
          </a:p>
          <a:p>
            <a:pPr>
              <a:spcAft>
                <a:spcPts val="600"/>
              </a:spcAft>
            </a:pP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U, V 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– orthogonal</a:t>
            </a:r>
          </a:p>
          <a:p>
            <a:pPr>
              <a:spcAft>
                <a:spcPts val="600"/>
              </a:spcAft>
            </a:pP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S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 - diagonal</a:t>
            </a:r>
          </a:p>
          <a:p>
            <a:endParaRPr lang="cs-CZ" dirty="0"/>
          </a:p>
        </p:txBody>
      </p:sp>
      <p:pic>
        <p:nvPicPr>
          <p:cNvPr id="10242" name="Picture 2" descr="https://www.sharetechnote.com/image/EngMath_Matrix_SVD_0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756345"/>
            <a:ext cx="6625783" cy="43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855BB9-5B07-3EFD-EE15-F4EF296C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cs-CZ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PCT</a:t>
            </a:r>
            <a:r>
              <a:rPr lang="en-US" altLang="cs-CZ" sz="36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 vs. SVD</a:t>
            </a:r>
            <a:endParaRPr lang="cs-CZ" altLang="cs-CZ" sz="36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1E28F0-D10E-4158-1DCF-C6C891D88AAE}"/>
              </a:ext>
            </a:extLst>
          </p:cNvPr>
          <p:cNvSpPr txBox="1"/>
          <p:nvPr/>
        </p:nvSpPr>
        <p:spPr>
          <a:xfrm>
            <a:off x="479376" y="1756345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M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 – data matrix</a:t>
            </a:r>
          </a:p>
          <a:p>
            <a:pPr>
              <a:spcAft>
                <a:spcPts val="600"/>
              </a:spcAft>
            </a:pP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C = M’M – 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covariance </a:t>
            </a:r>
          </a:p>
          <a:p>
            <a:pPr>
              <a:spcAft>
                <a:spcPts val="600"/>
              </a:spcAft>
            </a:pP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           matrix</a:t>
            </a:r>
          </a:p>
          <a:p>
            <a:pPr>
              <a:spcAft>
                <a:spcPts val="600"/>
              </a:spcAft>
            </a:pPr>
            <a:endParaRPr lang="en-US" altLang="cs-CZ" sz="3200" dirty="0" smtClean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SVD of </a:t>
            </a: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M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 is the same</a:t>
            </a:r>
          </a:p>
          <a:p>
            <a:pPr>
              <a:spcAft>
                <a:spcPts val="600"/>
              </a:spcAft>
            </a:pPr>
            <a:r>
              <a:rPr lang="en-US" altLang="cs-CZ" sz="3200" dirty="0">
                <a:latin typeface="Arial CE" panose="020B0604020202020204" pitchFamily="34" charset="0"/>
                <a:cs typeface="Arial CE" panose="020B0604020202020204" pitchFamily="34" charset="0"/>
              </a:rPr>
              <a:t>a</a:t>
            </a:r>
            <a:r>
              <a:rPr lang="en-US" altLang="cs-CZ" sz="3200" dirty="0" smtClean="0">
                <a:latin typeface="Arial CE" panose="020B0604020202020204" pitchFamily="34" charset="0"/>
                <a:cs typeface="Arial CE" panose="020B0604020202020204" pitchFamily="34" charset="0"/>
              </a:rPr>
              <a:t>s diagonalization of </a:t>
            </a:r>
            <a:r>
              <a:rPr lang="en-US" altLang="cs-CZ" sz="3200" i="1" dirty="0" smtClean="0">
                <a:latin typeface="Arial CE" panose="020B0604020202020204" pitchFamily="34" charset="0"/>
                <a:cs typeface="Arial CE" panose="020B0604020202020204" pitchFamily="34" charset="0"/>
              </a:rPr>
              <a:t>C</a:t>
            </a:r>
            <a:endParaRPr lang="en-US" altLang="cs-CZ" sz="3200" i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10242" name="Picture 2" descr="https://www.sharetechnote.com/image/EngMath_Matrix_SVD_0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756345"/>
            <a:ext cx="6625783" cy="43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>
            <a:extLst>
              <a:ext uri="{FF2B5EF4-FFF2-40B4-BE49-F238E27FC236}">
                <a16:creationId xmlns:a16="http://schemas.microsoft.com/office/drawing/2014/main" id="{A57F8AF3-74A2-E376-E3B7-7F2A27FB14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02786" y="1628800"/>
            <a:ext cx="10133774" cy="17281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cs-CZ" sz="2800" dirty="0" smtClean="0">
                <a:latin typeface="Arial CE" panose="020B0604020202020204" pitchFamily="34" charset="0"/>
                <a:cs typeface="Arial CE" panose="020B0604020202020204" pitchFamily="34" charset="0"/>
              </a:rPr>
              <a:t>Selection of the “best” feature/direction</a:t>
            </a:r>
          </a:p>
          <a:p>
            <a:pPr>
              <a:lnSpc>
                <a:spcPct val="90000"/>
              </a:lnSpc>
            </a:pPr>
            <a:r>
              <a:rPr lang="en-US" altLang="cs-CZ" dirty="0" smtClean="0">
                <a:latin typeface="Arial CE" panose="020B0604020202020204" pitchFamily="34" charset="0"/>
                <a:cs typeface="Arial CE" panose="020B0604020202020204" pitchFamily="34" charset="0"/>
              </a:rPr>
              <a:t>Optimal direction is given by </a:t>
            </a:r>
            <a:r>
              <a:rPr lang="en-US" altLang="cs-CZ" smtClean="0">
                <a:latin typeface="Arial CE" panose="020B0604020202020204" pitchFamily="34" charset="0"/>
                <a:cs typeface="Arial CE" panose="020B0604020202020204" pitchFamily="34" charset="0"/>
              </a:rPr>
              <a:t>the principal </a:t>
            </a:r>
            <a:r>
              <a:rPr lang="en-US" altLang="cs-CZ" dirty="0" smtClean="0">
                <a:latin typeface="Arial CE" panose="020B0604020202020204" pitchFamily="34" charset="0"/>
                <a:cs typeface="Arial CE" panose="020B0604020202020204" pitchFamily="34" charset="0"/>
              </a:rPr>
              <a:t>eigenvector of </a:t>
            </a:r>
            <a:endParaRPr lang="en-US" altLang="cs-CZ" sz="28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cs-CZ" sz="28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BF90BEF-ABF6-014F-922D-A98B45D7C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692" y="-5307"/>
            <a:ext cx="12224692" cy="113005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altLang="cs-CZ" sz="4000" b="1" dirty="0" smtClean="0">
                <a:solidFill>
                  <a:schemeClr val="bg1"/>
                </a:solidFill>
                <a:latin typeface="Arial CE" panose="020B0604020202020204" pitchFamily="34" charset="0"/>
                <a:cs typeface="Lucida Sans Unicode" panose="020B0602030504020204" pitchFamily="34" charset="0"/>
              </a:rPr>
              <a:t>Linear discriminant analysis (LDA)</a:t>
            </a:r>
            <a:endParaRPr lang="cs-CZ" altLang="cs-CZ" sz="4000" b="1" dirty="0">
              <a:solidFill>
                <a:schemeClr val="bg1"/>
              </a:solidFill>
              <a:latin typeface="Arial CE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754C40A-992E-55D9-E49F-B70084510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10272464" y="2060848"/>
            <a:ext cx="144018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miro.medium.com/v2/resize:fit:875/1*FZBTuGaEmNCgHWPDNfHCe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28302" r="10324" b="22090"/>
          <a:stretch/>
        </p:blipFill>
        <p:spPr bwMode="auto">
          <a:xfrm>
            <a:off x="2711624" y="3068960"/>
            <a:ext cx="70493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Freeform 2">
            <a:extLst>
              <a:ext uri="{FF2B5EF4-FFF2-40B4-BE49-F238E27FC236}">
                <a16:creationId xmlns:a16="http://schemas.microsoft.com/office/drawing/2014/main" id="{7CC98D76-EB4E-4633-4193-5BC9B8154DD5}"/>
              </a:ext>
            </a:extLst>
          </p:cNvPr>
          <p:cNvSpPr>
            <a:spLocks/>
          </p:cNvSpPr>
          <p:nvPr/>
        </p:nvSpPr>
        <p:spPr bwMode="auto">
          <a:xfrm>
            <a:off x="2135560" y="1412776"/>
            <a:ext cx="7632848" cy="1800200"/>
          </a:xfrm>
          <a:custGeom>
            <a:avLst/>
            <a:gdLst>
              <a:gd name="T0" fmla="*/ 317895 w 4376"/>
              <a:gd name="T1" fmla="*/ 2026857 h 2272"/>
              <a:gd name="T2" fmla="*/ 2702105 w 4376"/>
              <a:gd name="T3" fmla="*/ 498028 h 2272"/>
              <a:gd name="T4" fmla="*/ 5699398 w 4376"/>
              <a:gd name="T5" fmla="*/ 150567 h 2272"/>
              <a:gd name="T6" fmla="*/ 5767518 w 4376"/>
              <a:gd name="T7" fmla="*/ 1401427 h 2272"/>
              <a:gd name="T8" fmla="*/ 4200751 w 4376"/>
              <a:gd name="T9" fmla="*/ 2860764 h 2272"/>
              <a:gd name="T10" fmla="*/ 2157143 w 4376"/>
              <a:gd name="T11" fmla="*/ 3208226 h 2272"/>
              <a:gd name="T12" fmla="*/ 249774 w 4376"/>
              <a:gd name="T13" fmla="*/ 2374319 h 2272"/>
              <a:gd name="T14" fmla="*/ 658496 w 4376"/>
              <a:gd name="T15" fmla="*/ 1748888 h 22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376" h="2272">
                <a:moveTo>
                  <a:pt x="224" y="1400"/>
                </a:moveTo>
                <a:cubicBezTo>
                  <a:pt x="748" y="980"/>
                  <a:pt x="1272" y="560"/>
                  <a:pt x="1904" y="344"/>
                </a:cubicBezTo>
                <a:cubicBezTo>
                  <a:pt x="2536" y="128"/>
                  <a:pt x="3656" y="0"/>
                  <a:pt x="4016" y="104"/>
                </a:cubicBezTo>
                <a:cubicBezTo>
                  <a:pt x="4376" y="208"/>
                  <a:pt x="4240" y="656"/>
                  <a:pt x="4064" y="968"/>
                </a:cubicBezTo>
                <a:cubicBezTo>
                  <a:pt x="3888" y="1280"/>
                  <a:pt x="3384" y="1768"/>
                  <a:pt x="2960" y="1976"/>
                </a:cubicBezTo>
                <a:cubicBezTo>
                  <a:pt x="2536" y="2184"/>
                  <a:pt x="1984" y="2272"/>
                  <a:pt x="1520" y="2216"/>
                </a:cubicBezTo>
                <a:cubicBezTo>
                  <a:pt x="1056" y="2160"/>
                  <a:pt x="352" y="1808"/>
                  <a:pt x="176" y="1640"/>
                </a:cubicBezTo>
                <a:cubicBezTo>
                  <a:pt x="0" y="1472"/>
                  <a:pt x="232" y="1340"/>
                  <a:pt x="464" y="1208"/>
                </a:cubicBezTo>
              </a:path>
            </a:pathLst>
          </a:custGeom>
          <a:solidFill>
            <a:srgbClr val="009999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86E51B72-4B2C-24EE-2AF7-8E600B1F12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31611" y="1540396"/>
            <a:ext cx="4640746" cy="3777208"/>
          </a:xfrm>
        </p:spPr>
        <p:txBody>
          <a:bodyPr>
            <a:normAutofit lnSpcReduction="10000"/>
          </a:bodyPr>
          <a:lstStyle/>
          <a:p>
            <a:pPr>
              <a:lnSpc>
                <a:spcPct val="210000"/>
              </a:lnSpc>
              <a:spcBef>
                <a:spcPts val="500"/>
              </a:spcBef>
              <a:spcAft>
                <a:spcPts val="500"/>
              </a:spcAft>
            </a:pPr>
            <a:r>
              <a:rPr lang="cs-CZ" altLang="cs-CZ" sz="4000" b="1" dirty="0">
                <a:solidFill>
                  <a:srgbClr val="006666"/>
                </a:solidFill>
                <a:latin typeface="Lucida Sans" panose="020B0602030504020204" pitchFamily="34" charset="0"/>
              </a:rPr>
              <a:t>  </a:t>
            </a:r>
            <a:r>
              <a:rPr lang="cs-CZ" altLang="cs-CZ" sz="4000" b="1" dirty="0" err="1">
                <a:solidFill>
                  <a:schemeClr val="bg1"/>
                </a:solidFill>
                <a:latin typeface="Lucida Sans" panose="020B0602030504020204" pitchFamily="34" charset="0"/>
              </a:rPr>
              <a:t>Thank</a:t>
            </a:r>
            <a:r>
              <a:rPr lang="cs-CZ" altLang="cs-CZ" sz="4000" b="1" dirty="0">
                <a:solidFill>
                  <a:schemeClr val="bg1"/>
                </a:solidFill>
                <a:latin typeface="Lucida Sans" panose="020B0602030504020204" pitchFamily="34" charset="0"/>
              </a:rPr>
              <a:t> </a:t>
            </a:r>
            <a:r>
              <a:rPr lang="cs-CZ" altLang="cs-CZ" sz="4000" b="1" dirty="0" err="1">
                <a:solidFill>
                  <a:schemeClr val="bg1"/>
                </a:solidFill>
                <a:latin typeface="Lucida Sans" panose="020B0602030504020204" pitchFamily="34" charset="0"/>
              </a:rPr>
              <a:t>you</a:t>
            </a:r>
            <a:r>
              <a:rPr lang="cs-CZ" altLang="cs-CZ" sz="4000" b="1" dirty="0">
                <a:solidFill>
                  <a:schemeClr val="bg1"/>
                </a:solidFill>
                <a:latin typeface="Lucida Sans" panose="020B0602030504020204" pitchFamily="34" charset="0"/>
              </a:rPr>
              <a:t>!</a:t>
            </a:r>
          </a:p>
          <a:p>
            <a:pPr>
              <a:lnSpc>
                <a:spcPct val="210000"/>
              </a:lnSpc>
              <a:spcBef>
                <a:spcPts val="500"/>
              </a:spcBef>
              <a:spcAft>
                <a:spcPts val="500"/>
              </a:spcAft>
            </a:pPr>
            <a:endParaRPr lang="cs-CZ" altLang="cs-CZ" sz="3200" b="1" dirty="0">
              <a:solidFill>
                <a:srgbClr val="006666"/>
              </a:solidFill>
              <a:latin typeface="Lucida Sans" panose="020B0602030504020204" pitchFamily="34" charset="0"/>
            </a:endParaRPr>
          </a:p>
          <a:p>
            <a:pPr>
              <a:lnSpc>
                <a:spcPct val="210000"/>
              </a:lnSpc>
              <a:spcBef>
                <a:spcPts val="500"/>
              </a:spcBef>
              <a:spcAft>
                <a:spcPts val="500"/>
              </a:spcAft>
            </a:pPr>
            <a:r>
              <a:rPr lang="cs-CZ" altLang="cs-CZ" sz="3200" b="1" dirty="0">
                <a:solidFill>
                  <a:srgbClr val="006666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    </a:t>
            </a:r>
            <a:r>
              <a:rPr lang="cs-CZ" altLang="cs-CZ" sz="4000" b="1" dirty="0">
                <a:solidFill>
                  <a:srgbClr val="006666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Any </a:t>
            </a:r>
            <a:r>
              <a:rPr lang="cs-CZ" altLang="cs-CZ" sz="4000" b="1" dirty="0" err="1">
                <a:solidFill>
                  <a:srgbClr val="006666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questions</a:t>
            </a:r>
            <a:r>
              <a:rPr lang="cs-CZ" altLang="cs-CZ" sz="4000" b="1" dirty="0">
                <a:solidFill>
                  <a:srgbClr val="006666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? </a:t>
            </a:r>
            <a:endParaRPr lang="cs-CZ" altLang="cs-CZ" sz="40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74495</TotalTime>
  <Words>1530</Words>
  <Application>Microsoft Office PowerPoint</Application>
  <PresentationFormat>Širokoúhlá obrazovka</PresentationFormat>
  <Paragraphs>296</Paragraphs>
  <Slides>96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96</vt:i4>
      </vt:variant>
    </vt:vector>
  </HeadingPairs>
  <TitlesOfParts>
    <vt:vector size="107" baseType="lpstr">
      <vt:lpstr>Arial</vt:lpstr>
      <vt:lpstr>Arial CE</vt:lpstr>
      <vt:lpstr>Calibri</vt:lpstr>
      <vt:lpstr>Calibri Light</vt:lpstr>
      <vt:lpstr>Lucida Sans</vt:lpstr>
      <vt:lpstr>Lucida Sans Unicode</vt:lpstr>
      <vt:lpstr>Times New Roman</vt:lpstr>
      <vt:lpstr>Wingdings</vt:lpstr>
      <vt:lpstr>Motiv Office</vt:lpstr>
      <vt:lpstr>Paint Shop Pro Image</vt:lpstr>
      <vt:lpstr>CorelPhotoPaint.Image.11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Karhunen-Loeve Transform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Obi</dc:creator>
  <cp:lastModifiedBy>Jan Flusser</cp:lastModifiedBy>
  <cp:revision>244</cp:revision>
  <dcterms:modified xsi:type="dcterms:W3CDTF">2024-12-20T08:08:23Z</dcterms:modified>
</cp:coreProperties>
</file>